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6.jpg" ContentType="image/jpeg"/>
  <Override PartName="/ppt/media/image47.jpg" ContentType="image/jpeg"/>
  <Override PartName="/ppt/media/image48.jpg" ContentType="image/jpeg"/>
  <Override PartName="/ppt/media/image49.jpg" ContentType="image/jpeg"/>
  <Override PartName="/ppt/media/image50.jpg" ContentType="image/jpeg"/>
  <Override PartName="/ppt/media/image51.jpg" ContentType="image/jpeg"/>
  <Override PartName="/ppt/media/image52.jpg" ContentType="image/jpeg"/>
  <Override PartName="/ppt/media/image53.jpg" ContentType="image/jpeg"/>
  <Override PartName="/ppt/media/image54.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9" r:id="rId40"/>
    <p:sldId id="300" r:id="rId41"/>
    <p:sldId id="301" r:id="rId42"/>
    <p:sldId id="302" r:id="rId43"/>
    <p:sldId id="303"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48" r:id="rId59"/>
    <p:sldId id="349" r:id="rId60"/>
    <p:sldId id="350" r:id="rId61"/>
    <p:sldId id="351" r:id="rId62"/>
    <p:sldId id="352" r:id="rId63"/>
    <p:sldId id="353" r:id="rId64"/>
    <p:sldId id="354" r:id="rId65"/>
    <p:sldId id="355" r:id="rId66"/>
    <p:sldId id="356" r:id="rId67"/>
  </p:sldIdLst>
  <p:sldSz cx="12192000" cy="6858000"/>
  <p:notesSz cx="12192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678" y="1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DEFE495-1156-4299-A55C-82DF9B54F1FB}" type="datetimeFigureOut">
              <a:rPr lang="ru-RU" smtClean="0"/>
              <a:t>24.02.2023</a:t>
            </a:fld>
            <a:endParaRPr lang="ru-RU"/>
          </a:p>
        </p:txBody>
      </p:sp>
      <p:sp>
        <p:nvSpPr>
          <p:cNvPr id="4" name="Образ слайда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32F4654-CF25-4CF9-BABC-A55BF94E1D62}" type="slidenum">
              <a:rPr lang="ru-RU" smtClean="0"/>
              <a:t>‹#›</a:t>
            </a:fld>
            <a:endParaRPr lang="ru-RU"/>
          </a:p>
        </p:txBody>
      </p:sp>
    </p:spTree>
    <p:extLst>
      <p:ext uri="{BB962C8B-B14F-4D97-AF65-F5344CB8AC3E}">
        <p14:creationId xmlns:p14="http://schemas.microsoft.com/office/powerpoint/2010/main" val="703532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19EBFD46-6E02-4AB0-A2F0-6446160F1266}" type="slidenum">
              <a:rPr lang="ru-RU" smtClean="0"/>
              <a:t>51</a:t>
            </a:fld>
            <a:endParaRPr lang="ru-RU"/>
          </a:p>
        </p:txBody>
      </p:sp>
    </p:spTree>
    <p:extLst>
      <p:ext uri="{BB962C8B-B14F-4D97-AF65-F5344CB8AC3E}">
        <p14:creationId xmlns:p14="http://schemas.microsoft.com/office/powerpoint/2010/main" val="4110141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20"/>
            <a:ext cx="10972800"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2/24/2023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ru.wikipedia.org/wiki/%D0%A6%D0%B2%D0%B8%D0%BA%D0%BA%D0%B8,_%D0%A4%D1%80%D0%B8%D1%86" TargetMode="External"/><Relationship Id="rId7" Type="http://schemas.openxmlformats.org/officeDocument/2006/relationships/hyperlink" Target="https://ru.wikipedia.org/wiki/%D0%A1%D1%82%D1%80%D1%83%D0%BA%D1%82%D1%83%D1%80%D0%BD%D0%B0%D1%8F_%D0%BC%D0%BE%D0%B4%D0%B5%D0%BB%D1%8C"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hyperlink" Target="https://ru.wikipedia.org/wiki/%D0%9F%D1%80%D0%B8%D0%BD%D1%86%D0%B8%D0%BF_%D0%B4%D0%B5%D0%B9%D1%81%D1%82%D0%B2%D0%B8%D1%8F" TargetMode="External"/><Relationship Id="rId5" Type="http://schemas.openxmlformats.org/officeDocument/2006/relationships/hyperlink" Target="https://ru.wikipedia.org/wiki/%D0%A4%D1%83%D0%BD%D0%BA%D1%86%D0%B8%D0%BE%D0%BD%D0%B0%D0%BB%D1%8C%D0%BD%D0%BE-%D1%84%D0%B8%D0%B7%D0%B8%D1%87%D0%B5%D1%81%D0%BA%D0%B0%D1%8F_%D1%81%D1%85%D0%B5%D0%BC%D0%B0" TargetMode="External"/><Relationship Id="rId4" Type="http://schemas.openxmlformats.org/officeDocument/2006/relationships/hyperlink" Target="https://ru.wikipedia.org/wiki/%D0%A0%D0%B0%D0%BA%D0%B5%D1%82%D0%BE%D1%81%D1%82%D1%80%D0%BE%D0%B5%D0%BD%D0%B8%D0%B5"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D837B4-1EF8-4DB9-BB57-9185358D7096}"/>
              </a:ext>
            </a:extLst>
          </p:cNvPr>
          <p:cNvSpPr txBox="1"/>
          <p:nvPr/>
        </p:nvSpPr>
        <p:spPr>
          <a:xfrm>
            <a:off x="1450019" y="3276600"/>
            <a:ext cx="8001000" cy="677108"/>
          </a:xfrm>
          <a:prstGeom prst="rect">
            <a:avLst/>
          </a:prstGeom>
          <a:noFill/>
        </p:spPr>
        <p:txBody>
          <a:bodyPr wrap="square" rtlCol="0">
            <a:spAutoFit/>
          </a:bodyPr>
          <a:lstStyle/>
          <a:p>
            <a:pPr marL="12700">
              <a:lnSpc>
                <a:spcPct val="100000"/>
              </a:lnSpc>
              <a:spcBef>
                <a:spcPts val="95"/>
              </a:spcBef>
            </a:pPr>
            <a:r>
              <a:rPr lang="ru-RU" sz="2000" i="1" spc="-10" dirty="0">
                <a:solidFill>
                  <a:srgbClr val="00B0F0"/>
                </a:solidFill>
                <a:latin typeface="Arial"/>
                <a:cs typeface="Arial"/>
              </a:rPr>
              <a:t>Лектор: Ивахник Дмитрий Евгеньевич</a:t>
            </a:r>
          </a:p>
          <a:p>
            <a:pPr marL="12700">
              <a:lnSpc>
                <a:spcPct val="100000"/>
              </a:lnSpc>
              <a:spcBef>
                <a:spcPts val="15"/>
              </a:spcBef>
              <a:tabLst>
                <a:tab pos="354965" algn="l"/>
                <a:tab pos="355600" algn="l"/>
              </a:tabLst>
            </a:pPr>
            <a:r>
              <a:rPr lang="ru-RU" spc="-45" dirty="0">
                <a:solidFill>
                  <a:srgbClr val="00B0F0"/>
                </a:solidFill>
                <a:latin typeface="Arial"/>
                <a:cs typeface="Arial"/>
              </a:rPr>
              <a:t>кандидат экономических наук, доцент</a:t>
            </a:r>
          </a:p>
        </p:txBody>
      </p:sp>
      <p:sp>
        <p:nvSpPr>
          <p:cNvPr id="4" name="Прямоугольник 3">
            <a:extLst>
              <a:ext uri="{FF2B5EF4-FFF2-40B4-BE49-F238E27FC236}">
                <a16:creationId xmlns:a16="http://schemas.microsoft.com/office/drawing/2014/main" id="{2949DFE9-1E59-4B04-A670-53F4DDC18E5F}"/>
              </a:ext>
            </a:extLst>
          </p:cNvPr>
          <p:cNvSpPr/>
          <p:nvPr/>
        </p:nvSpPr>
        <p:spPr>
          <a:xfrm>
            <a:off x="1450019" y="1219200"/>
            <a:ext cx="9220200" cy="1569660"/>
          </a:xfrm>
          <a:prstGeom prst="rect">
            <a:avLst/>
          </a:prstGeom>
        </p:spPr>
        <p:txBody>
          <a:bodyPr wrap="square">
            <a:spAutoFit/>
          </a:bodyPr>
          <a:lstStyle/>
          <a:p>
            <a:r>
              <a:rPr lang="ru-RU" sz="4800" spc="-45" dirty="0">
                <a:latin typeface="Calibri Light"/>
                <a:cs typeface="Calibri Light"/>
              </a:rPr>
              <a:t>Анализ</a:t>
            </a:r>
            <a:r>
              <a:rPr lang="ru-RU" sz="4800" spc="-170" dirty="0">
                <a:latin typeface="Calibri Light"/>
                <a:cs typeface="Calibri Light"/>
              </a:rPr>
              <a:t> </a:t>
            </a:r>
            <a:r>
              <a:rPr lang="ru-RU" sz="4800" dirty="0">
                <a:latin typeface="Calibri Light"/>
                <a:cs typeface="Calibri Light"/>
              </a:rPr>
              <a:t>и</a:t>
            </a:r>
            <a:r>
              <a:rPr lang="ru-RU" sz="4800" spc="-114" dirty="0">
                <a:latin typeface="Calibri Light"/>
                <a:cs typeface="Calibri Light"/>
              </a:rPr>
              <a:t> </a:t>
            </a:r>
            <a:r>
              <a:rPr lang="ru-RU" sz="4800" spc="-45" dirty="0">
                <a:latin typeface="Calibri Light"/>
                <a:cs typeface="Calibri Light"/>
              </a:rPr>
              <a:t>концептуальное </a:t>
            </a:r>
            <a:r>
              <a:rPr lang="ru-RU" sz="4800" spc="-1340" dirty="0">
                <a:latin typeface="Calibri Light"/>
                <a:cs typeface="Calibri Light"/>
              </a:rPr>
              <a:t> </a:t>
            </a:r>
            <a:r>
              <a:rPr lang="ru-RU" sz="4800" spc="-50" dirty="0">
                <a:latin typeface="Calibri Light"/>
                <a:cs typeface="Calibri Light"/>
              </a:rPr>
              <a:t>моделирование</a:t>
            </a:r>
            <a:r>
              <a:rPr lang="ru-RU" sz="4800" spc="-170" dirty="0">
                <a:latin typeface="Calibri Light"/>
                <a:cs typeface="Calibri Light"/>
              </a:rPr>
              <a:t> </a:t>
            </a:r>
            <a:r>
              <a:rPr lang="ru-RU" sz="4800" spc="-35" dirty="0">
                <a:latin typeface="Calibri Light"/>
                <a:cs typeface="Calibri Light"/>
              </a:rPr>
              <a:t>систем</a:t>
            </a:r>
            <a:endParaRPr lang="ru-RU"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200"/>
            <a:ext cx="12191999" cy="685799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sp>
        <p:nvSpPr>
          <p:cNvPr id="4" name="object 4"/>
          <p:cNvSpPr txBox="1">
            <a:spLocks noGrp="1"/>
          </p:cNvSpPr>
          <p:nvPr>
            <p:ph type="title"/>
          </p:nvPr>
        </p:nvSpPr>
        <p:spPr>
          <a:xfrm>
            <a:off x="3773804" y="1031875"/>
            <a:ext cx="4474210" cy="634084"/>
          </a:xfrm>
          <a:prstGeom prst="rect">
            <a:avLst/>
          </a:prstGeom>
        </p:spPr>
        <p:txBody>
          <a:bodyPr vert="horz" wrap="square" lIns="0" tIns="12700" rIns="0" bIns="0" rtlCol="0">
            <a:spAutoFit/>
          </a:bodyPr>
          <a:lstStyle/>
          <a:p>
            <a:pPr marL="979169" marR="5080" indent="-967105">
              <a:lnSpc>
                <a:spcPct val="116700"/>
              </a:lnSpc>
              <a:spcBef>
                <a:spcPts val="100"/>
              </a:spcBef>
            </a:pPr>
            <a:r>
              <a:rPr spc="-20" dirty="0">
                <a:solidFill>
                  <a:srgbClr val="000000"/>
                </a:solidFill>
                <a:latin typeface="Times New Roman"/>
                <a:cs typeface="Times New Roman"/>
              </a:rPr>
              <a:t>Графическое</a:t>
            </a:r>
            <a:r>
              <a:rPr spc="75" dirty="0">
                <a:solidFill>
                  <a:srgbClr val="000000"/>
                </a:solidFill>
                <a:latin typeface="Times New Roman"/>
                <a:cs typeface="Times New Roman"/>
              </a:rPr>
              <a:t> </a:t>
            </a:r>
            <a:r>
              <a:rPr spc="-15" dirty="0">
                <a:solidFill>
                  <a:srgbClr val="000000"/>
                </a:solidFill>
                <a:latin typeface="Times New Roman"/>
                <a:cs typeface="Times New Roman"/>
              </a:rPr>
              <a:t>изображение</a:t>
            </a:r>
            <a:r>
              <a:rPr spc="70" dirty="0">
                <a:solidFill>
                  <a:srgbClr val="000000"/>
                </a:solidFill>
                <a:latin typeface="Times New Roman"/>
                <a:cs typeface="Times New Roman"/>
              </a:rPr>
              <a:t> </a:t>
            </a:r>
            <a:r>
              <a:rPr spc="-20" dirty="0">
                <a:solidFill>
                  <a:srgbClr val="000000"/>
                </a:solidFill>
                <a:latin typeface="Times New Roman"/>
                <a:cs typeface="Times New Roman"/>
              </a:rPr>
              <a:t>модели</a:t>
            </a:r>
            <a:r>
              <a:rPr spc="-5" dirty="0">
                <a:solidFill>
                  <a:srgbClr val="000000"/>
                </a:solidFill>
                <a:latin typeface="Times New Roman"/>
                <a:cs typeface="Times New Roman"/>
              </a:rPr>
              <a:t> </a:t>
            </a:r>
            <a:r>
              <a:rPr spc="-15" dirty="0">
                <a:solidFill>
                  <a:srgbClr val="000000"/>
                </a:solidFill>
                <a:latin typeface="Times New Roman"/>
                <a:cs typeface="Times New Roman"/>
              </a:rPr>
              <a:t>системы </a:t>
            </a:r>
            <a:r>
              <a:rPr spc="-434" dirty="0">
                <a:solidFill>
                  <a:srgbClr val="000000"/>
                </a:solidFill>
                <a:latin typeface="Times New Roman"/>
                <a:cs typeface="Times New Roman"/>
              </a:rPr>
              <a:t> </a:t>
            </a:r>
            <a:r>
              <a:rPr dirty="0">
                <a:solidFill>
                  <a:srgbClr val="000000"/>
                </a:solidFill>
                <a:latin typeface="Times New Roman"/>
                <a:cs typeface="Times New Roman"/>
              </a:rPr>
              <a:t>в</a:t>
            </a:r>
            <a:r>
              <a:rPr spc="-15" dirty="0">
                <a:solidFill>
                  <a:srgbClr val="000000"/>
                </a:solidFill>
                <a:latin typeface="Times New Roman"/>
                <a:cs typeface="Times New Roman"/>
              </a:rPr>
              <a:t> </a:t>
            </a:r>
            <a:r>
              <a:rPr dirty="0">
                <a:solidFill>
                  <a:srgbClr val="000000"/>
                </a:solidFill>
                <a:latin typeface="Times New Roman"/>
                <a:cs typeface="Times New Roman"/>
              </a:rPr>
              <a:t>виде</a:t>
            </a:r>
            <a:r>
              <a:rPr spc="-15" dirty="0">
                <a:solidFill>
                  <a:srgbClr val="000000"/>
                </a:solidFill>
                <a:latin typeface="Times New Roman"/>
                <a:cs typeface="Times New Roman"/>
              </a:rPr>
              <a:t> «черного»</a:t>
            </a:r>
            <a:r>
              <a:rPr spc="30" dirty="0">
                <a:solidFill>
                  <a:srgbClr val="000000"/>
                </a:solidFill>
                <a:latin typeface="Times New Roman"/>
                <a:cs typeface="Times New Roman"/>
              </a:rPr>
              <a:t> </a:t>
            </a:r>
            <a:r>
              <a:rPr spc="-15" dirty="0">
                <a:solidFill>
                  <a:srgbClr val="000000"/>
                </a:solidFill>
                <a:latin typeface="Times New Roman"/>
                <a:cs typeface="Times New Roman"/>
              </a:rPr>
              <a:t>ящика:</a:t>
            </a:r>
            <a:endParaRPr>
              <a:latin typeface="Times New Roman"/>
              <a:cs typeface="Times New Roman"/>
            </a:endParaRPr>
          </a:p>
        </p:txBody>
      </p:sp>
      <p:sp>
        <p:nvSpPr>
          <p:cNvPr id="5" name="object 5"/>
          <p:cNvSpPr txBox="1"/>
          <p:nvPr/>
        </p:nvSpPr>
        <p:spPr>
          <a:xfrm>
            <a:off x="1858772" y="2961589"/>
            <a:ext cx="8120380" cy="3413760"/>
          </a:xfrm>
          <a:prstGeom prst="rect">
            <a:avLst/>
          </a:prstGeom>
        </p:spPr>
        <p:txBody>
          <a:bodyPr vert="horz" wrap="square" lIns="0" tIns="12700" rIns="0" bIns="0" rtlCol="0">
            <a:spAutoFit/>
          </a:bodyPr>
          <a:lstStyle/>
          <a:p>
            <a:pPr marL="175260" algn="ctr">
              <a:lnSpc>
                <a:spcPts val="1835"/>
              </a:lnSpc>
              <a:spcBef>
                <a:spcPts val="100"/>
              </a:spcBef>
            </a:pPr>
            <a:r>
              <a:rPr b="1" i="1" spc="-10" dirty="0">
                <a:latin typeface="Times New Roman"/>
                <a:cs typeface="Times New Roman"/>
              </a:rPr>
              <a:t>Моделирование</a:t>
            </a:r>
            <a:r>
              <a:rPr b="1" i="1" spc="-30" dirty="0">
                <a:latin typeface="Times New Roman"/>
                <a:cs typeface="Times New Roman"/>
              </a:rPr>
              <a:t> </a:t>
            </a:r>
            <a:r>
              <a:rPr i="1" dirty="0">
                <a:latin typeface="Times New Roman"/>
                <a:cs typeface="Times New Roman"/>
              </a:rPr>
              <a:t>–</a:t>
            </a:r>
            <a:r>
              <a:rPr i="1" spc="-5" dirty="0">
                <a:latin typeface="Times New Roman"/>
                <a:cs typeface="Times New Roman"/>
              </a:rPr>
              <a:t> </a:t>
            </a:r>
            <a:r>
              <a:rPr i="1" spc="-15" dirty="0">
                <a:latin typeface="Times New Roman"/>
                <a:cs typeface="Times New Roman"/>
              </a:rPr>
              <a:t>это</a:t>
            </a:r>
            <a:r>
              <a:rPr i="1" spc="-10" dirty="0">
                <a:latin typeface="Times New Roman"/>
                <a:cs typeface="Times New Roman"/>
              </a:rPr>
              <a:t> </a:t>
            </a:r>
            <a:r>
              <a:rPr i="1" spc="-15" dirty="0">
                <a:latin typeface="Times New Roman"/>
                <a:cs typeface="Times New Roman"/>
              </a:rPr>
              <a:t>метод</a:t>
            </a:r>
            <a:r>
              <a:rPr i="1" spc="10" dirty="0">
                <a:latin typeface="Times New Roman"/>
                <a:cs typeface="Times New Roman"/>
              </a:rPr>
              <a:t> </a:t>
            </a:r>
            <a:r>
              <a:rPr i="1" spc="-5" dirty="0">
                <a:latin typeface="Times New Roman"/>
                <a:cs typeface="Times New Roman"/>
              </a:rPr>
              <a:t>научного</a:t>
            </a:r>
            <a:r>
              <a:rPr i="1" spc="-30" dirty="0">
                <a:latin typeface="Times New Roman"/>
                <a:cs typeface="Times New Roman"/>
              </a:rPr>
              <a:t> </a:t>
            </a:r>
            <a:r>
              <a:rPr i="1" spc="-5" dirty="0">
                <a:latin typeface="Times New Roman"/>
                <a:cs typeface="Times New Roman"/>
              </a:rPr>
              <a:t>познания,</a:t>
            </a:r>
            <a:r>
              <a:rPr i="1" spc="-35" dirty="0">
                <a:latin typeface="Times New Roman"/>
                <a:cs typeface="Times New Roman"/>
              </a:rPr>
              <a:t> </a:t>
            </a:r>
            <a:r>
              <a:rPr i="1" dirty="0">
                <a:latin typeface="Times New Roman"/>
                <a:cs typeface="Times New Roman"/>
              </a:rPr>
              <a:t>заключающийся</a:t>
            </a:r>
            <a:r>
              <a:rPr i="1" spc="-60" dirty="0">
                <a:latin typeface="Times New Roman"/>
                <a:cs typeface="Times New Roman"/>
              </a:rPr>
              <a:t> </a:t>
            </a:r>
            <a:r>
              <a:rPr i="1" dirty="0">
                <a:latin typeface="Times New Roman"/>
                <a:cs typeface="Times New Roman"/>
              </a:rPr>
              <a:t>в</a:t>
            </a:r>
            <a:r>
              <a:rPr i="1" spc="10" dirty="0">
                <a:latin typeface="Times New Roman"/>
                <a:cs typeface="Times New Roman"/>
              </a:rPr>
              <a:t> </a:t>
            </a:r>
            <a:r>
              <a:rPr i="1" spc="-10" dirty="0">
                <a:latin typeface="Times New Roman"/>
                <a:cs typeface="Times New Roman"/>
              </a:rPr>
              <a:t>изучении</a:t>
            </a:r>
            <a:endParaRPr>
              <a:latin typeface="Times New Roman"/>
              <a:cs typeface="Times New Roman"/>
            </a:endParaRPr>
          </a:p>
          <a:p>
            <a:pPr marL="179070" algn="ctr">
              <a:lnSpc>
                <a:spcPts val="1835"/>
              </a:lnSpc>
            </a:pPr>
            <a:r>
              <a:rPr i="1" spc="-10" dirty="0">
                <a:latin typeface="Times New Roman"/>
                <a:cs typeface="Times New Roman"/>
              </a:rPr>
              <a:t>некоторого</a:t>
            </a:r>
            <a:r>
              <a:rPr i="1" spc="-35" dirty="0">
                <a:latin typeface="Times New Roman"/>
                <a:cs typeface="Times New Roman"/>
              </a:rPr>
              <a:t> </a:t>
            </a:r>
            <a:r>
              <a:rPr i="1" spc="-15" dirty="0">
                <a:latin typeface="Times New Roman"/>
                <a:cs typeface="Times New Roman"/>
              </a:rPr>
              <a:t>объекта</a:t>
            </a:r>
            <a:r>
              <a:rPr i="1" spc="-10" dirty="0">
                <a:latin typeface="Times New Roman"/>
                <a:cs typeface="Times New Roman"/>
              </a:rPr>
              <a:t> </a:t>
            </a:r>
            <a:r>
              <a:rPr i="1" spc="-15" dirty="0">
                <a:latin typeface="Times New Roman"/>
                <a:cs typeface="Times New Roman"/>
              </a:rPr>
              <a:t>посредством </a:t>
            </a:r>
            <a:r>
              <a:rPr i="1" spc="-10" dirty="0">
                <a:latin typeface="Times New Roman"/>
                <a:cs typeface="Times New Roman"/>
              </a:rPr>
              <a:t>его модели.</a:t>
            </a:r>
            <a:endParaRPr>
              <a:latin typeface="Times New Roman"/>
              <a:cs typeface="Times New Roman"/>
            </a:endParaRPr>
          </a:p>
          <a:p>
            <a:pPr marL="319405" algn="ctr">
              <a:spcBef>
                <a:spcPts val="1395"/>
              </a:spcBef>
            </a:pPr>
            <a:r>
              <a:rPr b="1" spc="-10" dirty="0">
                <a:latin typeface="Times New Roman"/>
                <a:cs typeface="Times New Roman"/>
              </a:rPr>
              <a:t>Реализация</a:t>
            </a:r>
            <a:r>
              <a:rPr b="1" spc="30" dirty="0">
                <a:latin typeface="Times New Roman"/>
                <a:cs typeface="Times New Roman"/>
              </a:rPr>
              <a:t> </a:t>
            </a:r>
            <a:r>
              <a:rPr b="1" spc="-5" dirty="0">
                <a:latin typeface="Times New Roman"/>
                <a:cs typeface="Times New Roman"/>
              </a:rPr>
              <a:t>процесса</a:t>
            </a:r>
            <a:r>
              <a:rPr b="1" spc="60" dirty="0">
                <a:latin typeface="Times New Roman"/>
                <a:cs typeface="Times New Roman"/>
              </a:rPr>
              <a:t> </a:t>
            </a:r>
            <a:r>
              <a:rPr b="1" spc="-20" dirty="0">
                <a:latin typeface="Times New Roman"/>
                <a:cs typeface="Times New Roman"/>
              </a:rPr>
              <a:t>моделирования</a:t>
            </a:r>
            <a:r>
              <a:rPr b="1" spc="60" dirty="0">
                <a:latin typeface="Times New Roman"/>
                <a:cs typeface="Times New Roman"/>
              </a:rPr>
              <a:t> </a:t>
            </a:r>
            <a:r>
              <a:rPr b="1" spc="-15" dirty="0">
                <a:latin typeface="Times New Roman"/>
                <a:cs typeface="Times New Roman"/>
              </a:rPr>
              <a:t>основана</a:t>
            </a:r>
            <a:r>
              <a:rPr b="1" spc="55" dirty="0">
                <a:latin typeface="Times New Roman"/>
                <a:cs typeface="Times New Roman"/>
              </a:rPr>
              <a:t> </a:t>
            </a:r>
            <a:r>
              <a:rPr b="1" spc="-10" dirty="0">
                <a:latin typeface="Times New Roman"/>
                <a:cs typeface="Times New Roman"/>
              </a:rPr>
              <a:t>на:</a:t>
            </a:r>
            <a:endParaRPr>
              <a:latin typeface="Times New Roman"/>
              <a:cs typeface="Times New Roman"/>
            </a:endParaRPr>
          </a:p>
          <a:p>
            <a:pPr>
              <a:spcBef>
                <a:spcPts val="35"/>
              </a:spcBef>
            </a:pPr>
            <a:endParaRPr sz="1850">
              <a:latin typeface="Times New Roman"/>
              <a:cs typeface="Times New Roman"/>
            </a:endParaRPr>
          </a:p>
          <a:p>
            <a:pPr marL="2107565"/>
            <a:r>
              <a:rPr dirty="0">
                <a:latin typeface="Times New Roman"/>
                <a:cs typeface="Times New Roman"/>
              </a:rPr>
              <a:t>-</a:t>
            </a:r>
            <a:r>
              <a:rPr spc="5" dirty="0">
                <a:latin typeface="Times New Roman"/>
                <a:cs typeface="Times New Roman"/>
              </a:rPr>
              <a:t> </a:t>
            </a:r>
            <a:r>
              <a:rPr spc="-10" dirty="0">
                <a:latin typeface="Times New Roman"/>
                <a:cs typeface="Times New Roman"/>
              </a:rPr>
              <a:t>формализованном</a:t>
            </a:r>
            <a:r>
              <a:rPr spc="-60" dirty="0">
                <a:latin typeface="Times New Roman"/>
                <a:cs typeface="Times New Roman"/>
              </a:rPr>
              <a:t> </a:t>
            </a:r>
            <a:r>
              <a:rPr spc="-10" dirty="0">
                <a:latin typeface="Times New Roman"/>
                <a:cs typeface="Times New Roman"/>
              </a:rPr>
              <a:t>представлении</a:t>
            </a:r>
            <a:r>
              <a:rPr spc="40" dirty="0">
                <a:latin typeface="Times New Roman"/>
                <a:cs typeface="Times New Roman"/>
              </a:rPr>
              <a:t> </a:t>
            </a:r>
            <a:r>
              <a:rPr spc="-10" dirty="0">
                <a:latin typeface="Times New Roman"/>
                <a:cs typeface="Times New Roman"/>
              </a:rPr>
              <a:t>системы;</a:t>
            </a:r>
            <a:endParaRPr>
              <a:latin typeface="Times New Roman"/>
              <a:cs typeface="Times New Roman"/>
            </a:endParaRPr>
          </a:p>
          <a:p>
            <a:pPr marL="2488565"/>
            <a:r>
              <a:rPr dirty="0">
                <a:latin typeface="Times New Roman"/>
                <a:cs typeface="Times New Roman"/>
              </a:rPr>
              <a:t>-</a:t>
            </a:r>
            <a:r>
              <a:rPr spc="-10" dirty="0">
                <a:latin typeface="Times New Roman"/>
                <a:cs typeface="Times New Roman"/>
              </a:rPr>
              <a:t> </a:t>
            </a:r>
            <a:r>
              <a:rPr spc="-5" dirty="0">
                <a:latin typeface="Times New Roman"/>
                <a:cs typeface="Times New Roman"/>
              </a:rPr>
              <a:t>решении</a:t>
            </a:r>
            <a:r>
              <a:rPr spc="-15" dirty="0">
                <a:latin typeface="Times New Roman"/>
                <a:cs typeface="Times New Roman"/>
              </a:rPr>
              <a:t> задачи</a:t>
            </a:r>
            <a:r>
              <a:rPr spc="-20" dirty="0">
                <a:latin typeface="Times New Roman"/>
                <a:cs typeface="Times New Roman"/>
              </a:rPr>
              <a:t> </a:t>
            </a:r>
            <a:r>
              <a:rPr dirty="0">
                <a:latin typeface="Times New Roman"/>
                <a:cs typeface="Times New Roman"/>
              </a:rPr>
              <a:t>принятия</a:t>
            </a:r>
            <a:r>
              <a:rPr spc="-40" dirty="0">
                <a:latin typeface="Times New Roman"/>
                <a:cs typeface="Times New Roman"/>
              </a:rPr>
              <a:t> </a:t>
            </a:r>
            <a:r>
              <a:rPr spc="-5" dirty="0">
                <a:latin typeface="Times New Roman"/>
                <a:cs typeface="Times New Roman"/>
              </a:rPr>
              <a:t>решений.</a:t>
            </a:r>
            <a:endParaRPr>
              <a:latin typeface="Times New Roman"/>
              <a:cs typeface="Times New Roman"/>
            </a:endParaRPr>
          </a:p>
          <a:p>
            <a:pPr>
              <a:spcBef>
                <a:spcPts val="35"/>
              </a:spcBef>
            </a:pPr>
            <a:endParaRPr sz="1850">
              <a:latin typeface="Times New Roman"/>
              <a:cs typeface="Times New Roman"/>
            </a:endParaRPr>
          </a:p>
          <a:p>
            <a:pPr marL="321310" algn="ctr"/>
            <a:r>
              <a:rPr b="1" spc="-5" dirty="0">
                <a:latin typeface="Times New Roman"/>
                <a:cs typeface="Times New Roman"/>
              </a:rPr>
              <a:t>{Ф}</a:t>
            </a:r>
            <a:r>
              <a:rPr b="1" spc="-35" dirty="0">
                <a:latin typeface="Times New Roman"/>
                <a:cs typeface="Times New Roman"/>
              </a:rPr>
              <a:t> </a:t>
            </a:r>
            <a:r>
              <a:rPr b="1" dirty="0">
                <a:latin typeface="Times New Roman"/>
                <a:cs typeface="Times New Roman"/>
              </a:rPr>
              <a:t>*</a:t>
            </a:r>
            <a:endParaRPr>
              <a:latin typeface="Times New Roman"/>
              <a:cs typeface="Times New Roman"/>
            </a:endParaRPr>
          </a:p>
          <a:p>
            <a:pPr>
              <a:spcBef>
                <a:spcPts val="35"/>
              </a:spcBef>
            </a:pPr>
            <a:endParaRPr sz="1850">
              <a:latin typeface="Times New Roman"/>
              <a:cs typeface="Times New Roman"/>
            </a:endParaRPr>
          </a:p>
          <a:p>
            <a:pPr marL="70485" marR="4723765" indent="-58419"/>
            <a:r>
              <a:rPr i="1" spc="5" dirty="0">
                <a:latin typeface="Times New Roman"/>
                <a:cs typeface="Times New Roman"/>
              </a:rPr>
              <a:t>где</a:t>
            </a:r>
            <a:r>
              <a:rPr i="1" spc="-10" dirty="0">
                <a:latin typeface="Times New Roman"/>
                <a:cs typeface="Times New Roman"/>
              </a:rPr>
              <a:t> </a:t>
            </a:r>
            <a:r>
              <a:rPr i="1" dirty="0">
                <a:latin typeface="Times New Roman"/>
                <a:cs typeface="Times New Roman"/>
              </a:rPr>
              <a:t>{}</a:t>
            </a:r>
            <a:r>
              <a:rPr i="1" spc="5" dirty="0">
                <a:latin typeface="Times New Roman"/>
                <a:cs typeface="Times New Roman"/>
              </a:rPr>
              <a:t> </a:t>
            </a:r>
            <a:r>
              <a:rPr i="1" dirty="0">
                <a:latin typeface="Times New Roman"/>
                <a:cs typeface="Times New Roman"/>
              </a:rPr>
              <a:t>–</a:t>
            </a:r>
            <a:r>
              <a:rPr i="1" spc="15" dirty="0">
                <a:latin typeface="Times New Roman"/>
                <a:cs typeface="Times New Roman"/>
              </a:rPr>
              <a:t> </a:t>
            </a:r>
            <a:r>
              <a:rPr i="1" spc="-20" dirty="0">
                <a:latin typeface="Times New Roman"/>
                <a:cs typeface="Times New Roman"/>
              </a:rPr>
              <a:t>множество</a:t>
            </a:r>
            <a:r>
              <a:rPr i="1" spc="-5" dirty="0">
                <a:latin typeface="Times New Roman"/>
                <a:cs typeface="Times New Roman"/>
              </a:rPr>
              <a:t> альтернатив; </a:t>
            </a:r>
            <a:r>
              <a:rPr i="1" spc="-434" dirty="0">
                <a:latin typeface="Times New Roman"/>
                <a:cs typeface="Times New Roman"/>
              </a:rPr>
              <a:t> </a:t>
            </a:r>
            <a:r>
              <a:rPr i="1" dirty="0">
                <a:latin typeface="Times New Roman"/>
                <a:cs typeface="Times New Roman"/>
              </a:rPr>
              <a:t>Ф</a:t>
            </a:r>
            <a:r>
              <a:rPr i="1" spc="-5" dirty="0">
                <a:latin typeface="Times New Roman"/>
                <a:cs typeface="Times New Roman"/>
              </a:rPr>
              <a:t> </a:t>
            </a:r>
            <a:r>
              <a:rPr i="1" dirty="0">
                <a:latin typeface="Times New Roman"/>
                <a:cs typeface="Times New Roman"/>
              </a:rPr>
              <a:t>–</a:t>
            </a:r>
            <a:r>
              <a:rPr i="1" spc="-15" dirty="0">
                <a:latin typeface="Times New Roman"/>
                <a:cs typeface="Times New Roman"/>
              </a:rPr>
              <a:t> </a:t>
            </a:r>
            <a:r>
              <a:rPr i="1" spc="5" dirty="0">
                <a:latin typeface="Times New Roman"/>
                <a:cs typeface="Times New Roman"/>
              </a:rPr>
              <a:t>принцип</a:t>
            </a:r>
            <a:r>
              <a:rPr i="1" spc="-45" dirty="0">
                <a:latin typeface="Times New Roman"/>
                <a:cs typeface="Times New Roman"/>
              </a:rPr>
              <a:t> </a:t>
            </a:r>
            <a:r>
              <a:rPr i="1" dirty="0">
                <a:latin typeface="Times New Roman"/>
                <a:cs typeface="Times New Roman"/>
              </a:rPr>
              <a:t>выбора;</a:t>
            </a:r>
            <a:endParaRPr>
              <a:latin typeface="Times New Roman"/>
              <a:cs typeface="Times New Roman"/>
            </a:endParaRPr>
          </a:p>
          <a:p>
            <a:pPr marL="12700"/>
            <a:r>
              <a:rPr i="1" dirty="0">
                <a:latin typeface="Times New Roman"/>
                <a:cs typeface="Times New Roman"/>
              </a:rPr>
              <a:t>*</a:t>
            </a:r>
            <a:r>
              <a:rPr i="1" spc="-5" dirty="0">
                <a:latin typeface="Times New Roman"/>
                <a:cs typeface="Times New Roman"/>
              </a:rPr>
              <a:t> </a:t>
            </a:r>
            <a:r>
              <a:rPr i="1" dirty="0">
                <a:latin typeface="Times New Roman"/>
                <a:cs typeface="Times New Roman"/>
              </a:rPr>
              <a:t>–</a:t>
            </a:r>
            <a:r>
              <a:rPr i="1" spc="20" dirty="0">
                <a:latin typeface="Times New Roman"/>
                <a:cs typeface="Times New Roman"/>
              </a:rPr>
              <a:t> </a:t>
            </a:r>
            <a:r>
              <a:rPr i="1" dirty="0">
                <a:latin typeface="Times New Roman"/>
                <a:cs typeface="Times New Roman"/>
              </a:rPr>
              <a:t>выбранная</a:t>
            </a:r>
            <a:r>
              <a:rPr i="1" spc="-50" dirty="0">
                <a:latin typeface="Times New Roman"/>
                <a:cs typeface="Times New Roman"/>
              </a:rPr>
              <a:t> </a:t>
            </a:r>
            <a:r>
              <a:rPr i="1" spc="-5" dirty="0">
                <a:latin typeface="Times New Roman"/>
                <a:cs typeface="Times New Roman"/>
              </a:rPr>
              <a:t>альтернатива,</a:t>
            </a:r>
            <a:r>
              <a:rPr i="1" spc="-20" dirty="0">
                <a:latin typeface="Times New Roman"/>
                <a:cs typeface="Times New Roman"/>
              </a:rPr>
              <a:t> </a:t>
            </a:r>
            <a:r>
              <a:rPr i="1" spc="-10" dirty="0">
                <a:latin typeface="Times New Roman"/>
                <a:cs typeface="Times New Roman"/>
              </a:rPr>
              <a:t>одна</a:t>
            </a:r>
            <a:r>
              <a:rPr i="1" spc="-5" dirty="0">
                <a:latin typeface="Times New Roman"/>
                <a:cs typeface="Times New Roman"/>
              </a:rPr>
              <a:t> </a:t>
            </a:r>
            <a:r>
              <a:rPr i="1" dirty="0">
                <a:latin typeface="Times New Roman"/>
                <a:cs typeface="Times New Roman"/>
              </a:rPr>
              <a:t>или</a:t>
            </a:r>
            <a:r>
              <a:rPr i="1" spc="-20" dirty="0">
                <a:latin typeface="Times New Roman"/>
                <a:cs typeface="Times New Roman"/>
              </a:rPr>
              <a:t> </a:t>
            </a:r>
            <a:r>
              <a:rPr i="1" spc="-30" dirty="0">
                <a:latin typeface="Times New Roman"/>
                <a:cs typeface="Times New Roman"/>
              </a:rPr>
              <a:t>несколько</a:t>
            </a:r>
            <a:r>
              <a:rPr i="1" spc="25" dirty="0">
                <a:latin typeface="Times New Roman"/>
                <a:cs typeface="Times New Roman"/>
              </a:rPr>
              <a:t> </a:t>
            </a:r>
            <a:r>
              <a:rPr i="1" dirty="0">
                <a:latin typeface="Times New Roman"/>
                <a:cs typeface="Times New Roman"/>
              </a:rPr>
              <a:t>в</a:t>
            </a:r>
            <a:r>
              <a:rPr i="1" spc="15" dirty="0">
                <a:latin typeface="Times New Roman"/>
                <a:cs typeface="Times New Roman"/>
              </a:rPr>
              <a:t> </a:t>
            </a:r>
            <a:r>
              <a:rPr i="1" spc="-25" dirty="0">
                <a:latin typeface="Times New Roman"/>
                <a:cs typeface="Times New Roman"/>
              </a:rPr>
              <a:t>каком-то</a:t>
            </a:r>
            <a:r>
              <a:rPr i="1" spc="-30" dirty="0">
                <a:latin typeface="Times New Roman"/>
                <a:cs typeface="Times New Roman"/>
              </a:rPr>
              <a:t> </a:t>
            </a:r>
            <a:r>
              <a:rPr i="1" spc="5" dirty="0">
                <a:latin typeface="Times New Roman"/>
                <a:cs typeface="Times New Roman"/>
              </a:rPr>
              <a:t>смысле</a:t>
            </a:r>
            <a:r>
              <a:rPr i="1" spc="30" dirty="0">
                <a:latin typeface="Times New Roman"/>
                <a:cs typeface="Times New Roman"/>
              </a:rPr>
              <a:t> </a:t>
            </a:r>
            <a:r>
              <a:rPr i="1" dirty="0">
                <a:latin typeface="Times New Roman"/>
                <a:cs typeface="Times New Roman"/>
              </a:rPr>
              <a:t>равноценных.</a:t>
            </a:r>
            <a:endParaRPr>
              <a:latin typeface="Times New Roman"/>
              <a:cs typeface="Times New Roman"/>
            </a:endParaRPr>
          </a:p>
        </p:txBody>
      </p:sp>
      <p:sp>
        <p:nvSpPr>
          <p:cNvPr id="6" name="object 6"/>
          <p:cNvSpPr txBox="1"/>
          <p:nvPr/>
        </p:nvSpPr>
        <p:spPr>
          <a:xfrm>
            <a:off x="2653283" y="1851661"/>
            <a:ext cx="1673860" cy="782907"/>
          </a:xfrm>
          <a:prstGeom prst="rect">
            <a:avLst/>
          </a:prstGeom>
          <a:ln w="27432">
            <a:solidFill>
              <a:srgbClr val="000000"/>
            </a:solidFill>
          </a:ln>
        </p:spPr>
        <p:txBody>
          <a:bodyPr vert="horz" wrap="square" lIns="0" tIns="89535" rIns="0" bIns="0" rtlCol="0">
            <a:spAutoFit/>
          </a:bodyPr>
          <a:lstStyle/>
          <a:p>
            <a:pPr algn="ctr">
              <a:spcBef>
                <a:spcPts val="705"/>
              </a:spcBef>
            </a:pPr>
            <a:r>
              <a:rPr sz="1500" b="1" spc="-40" dirty="0">
                <a:latin typeface="Times New Roman"/>
                <a:cs typeface="Times New Roman"/>
              </a:rPr>
              <a:t>ВХОД</a:t>
            </a:r>
            <a:endParaRPr sz="1500">
              <a:latin typeface="Times New Roman"/>
              <a:cs typeface="Times New Roman"/>
            </a:endParaRPr>
          </a:p>
          <a:p>
            <a:pPr marL="411480" marR="406400" algn="ctr">
              <a:spcBef>
                <a:spcPts val="5"/>
              </a:spcBef>
            </a:pPr>
            <a:r>
              <a:rPr sz="1500" b="1" spc="5" dirty="0">
                <a:latin typeface="Times New Roman"/>
                <a:cs typeface="Times New Roman"/>
              </a:rPr>
              <a:t>И</a:t>
            </a:r>
            <a:r>
              <a:rPr sz="1500" b="1" spc="-20" dirty="0">
                <a:latin typeface="Times New Roman"/>
                <a:cs typeface="Times New Roman"/>
              </a:rPr>
              <a:t>с</a:t>
            </a:r>
            <a:r>
              <a:rPr sz="1500" b="1" spc="-80" dirty="0">
                <a:latin typeface="Times New Roman"/>
                <a:cs typeface="Times New Roman"/>
              </a:rPr>
              <a:t>х</a:t>
            </a:r>
            <a:r>
              <a:rPr sz="1500" b="1" spc="-60" dirty="0">
                <a:latin typeface="Times New Roman"/>
                <a:cs typeface="Times New Roman"/>
              </a:rPr>
              <a:t>о</a:t>
            </a:r>
            <a:r>
              <a:rPr sz="1500" b="1" spc="5" dirty="0">
                <a:latin typeface="Times New Roman"/>
                <a:cs typeface="Times New Roman"/>
              </a:rPr>
              <a:t>дн</a:t>
            </a:r>
            <a:r>
              <a:rPr sz="1500" b="1" spc="-5" dirty="0">
                <a:latin typeface="Times New Roman"/>
                <a:cs typeface="Times New Roman"/>
              </a:rPr>
              <a:t>ы</a:t>
            </a:r>
            <a:r>
              <a:rPr sz="1500" b="1" dirty="0">
                <a:latin typeface="Times New Roman"/>
                <a:cs typeface="Times New Roman"/>
              </a:rPr>
              <a:t>е  данные</a:t>
            </a:r>
            <a:endParaRPr sz="1500">
              <a:latin typeface="Times New Roman"/>
              <a:cs typeface="Times New Roman"/>
            </a:endParaRPr>
          </a:p>
        </p:txBody>
      </p:sp>
      <p:sp>
        <p:nvSpPr>
          <p:cNvPr id="7" name="object 7"/>
          <p:cNvSpPr txBox="1"/>
          <p:nvPr/>
        </p:nvSpPr>
        <p:spPr>
          <a:xfrm>
            <a:off x="5292853" y="1751076"/>
            <a:ext cx="1435735" cy="669414"/>
          </a:xfrm>
          <a:prstGeom prst="rect">
            <a:avLst/>
          </a:prstGeom>
          <a:ln w="39624">
            <a:solidFill>
              <a:srgbClr val="000000"/>
            </a:solidFill>
          </a:ln>
        </p:spPr>
        <p:txBody>
          <a:bodyPr vert="horz" wrap="square" lIns="0" tIns="0" rIns="0" bIns="0" rtlCol="0">
            <a:spAutoFit/>
          </a:bodyPr>
          <a:lstStyle/>
          <a:p>
            <a:pPr>
              <a:lnSpc>
                <a:spcPct val="100000"/>
              </a:lnSpc>
            </a:pPr>
            <a:endParaRPr sz="1600">
              <a:latin typeface="Times New Roman"/>
              <a:cs typeface="Times New Roman"/>
            </a:endParaRPr>
          </a:p>
          <a:p>
            <a:pPr>
              <a:spcBef>
                <a:spcPts val="20"/>
              </a:spcBef>
            </a:pPr>
            <a:endParaRPr sz="1250">
              <a:latin typeface="Times New Roman"/>
              <a:cs typeface="Times New Roman"/>
            </a:endParaRPr>
          </a:p>
          <a:p>
            <a:pPr marL="217170">
              <a:spcBef>
                <a:spcPts val="5"/>
              </a:spcBef>
            </a:pPr>
            <a:r>
              <a:rPr sz="1500" b="1" spc="5" dirty="0">
                <a:latin typeface="Times New Roman"/>
                <a:cs typeface="Times New Roman"/>
              </a:rPr>
              <a:t>СИСТЕМА</a:t>
            </a:r>
            <a:endParaRPr sz="1500">
              <a:latin typeface="Times New Roman"/>
              <a:cs typeface="Times New Roman"/>
            </a:endParaRPr>
          </a:p>
        </p:txBody>
      </p:sp>
      <p:sp>
        <p:nvSpPr>
          <p:cNvPr id="8" name="object 8"/>
          <p:cNvSpPr txBox="1"/>
          <p:nvPr/>
        </p:nvSpPr>
        <p:spPr>
          <a:xfrm>
            <a:off x="7502653" y="1851661"/>
            <a:ext cx="1807845" cy="782907"/>
          </a:xfrm>
          <a:prstGeom prst="rect">
            <a:avLst/>
          </a:prstGeom>
          <a:ln w="27432">
            <a:solidFill>
              <a:srgbClr val="000000"/>
            </a:solidFill>
          </a:ln>
        </p:spPr>
        <p:txBody>
          <a:bodyPr vert="horz" wrap="square" lIns="0" tIns="89535" rIns="0" bIns="0" rtlCol="0">
            <a:spAutoFit/>
          </a:bodyPr>
          <a:lstStyle/>
          <a:p>
            <a:pPr algn="ctr">
              <a:spcBef>
                <a:spcPts val="705"/>
              </a:spcBef>
            </a:pPr>
            <a:r>
              <a:rPr sz="1500" b="1" spc="-20" dirty="0">
                <a:latin typeface="Times New Roman"/>
                <a:cs typeface="Times New Roman"/>
              </a:rPr>
              <a:t>ВЫХОД</a:t>
            </a:r>
            <a:endParaRPr sz="1500">
              <a:latin typeface="Times New Roman"/>
              <a:cs typeface="Times New Roman"/>
            </a:endParaRPr>
          </a:p>
          <a:p>
            <a:pPr marL="125095" marR="117475" algn="ctr">
              <a:spcBef>
                <a:spcPts val="5"/>
              </a:spcBef>
            </a:pPr>
            <a:r>
              <a:rPr sz="1500" b="1" spc="-5" dirty="0">
                <a:latin typeface="Times New Roman"/>
                <a:cs typeface="Times New Roman"/>
              </a:rPr>
              <a:t>Преобразованные </a:t>
            </a:r>
            <a:r>
              <a:rPr sz="1500" b="1" spc="-360" dirty="0">
                <a:latin typeface="Times New Roman"/>
                <a:cs typeface="Times New Roman"/>
              </a:rPr>
              <a:t> </a:t>
            </a:r>
            <a:r>
              <a:rPr sz="1500" b="1" dirty="0">
                <a:latin typeface="Times New Roman"/>
                <a:cs typeface="Times New Roman"/>
              </a:rPr>
              <a:t>данные</a:t>
            </a:r>
            <a:endParaRPr sz="1500">
              <a:latin typeface="Times New Roman"/>
              <a:cs typeface="Times New Roman"/>
            </a:endParaRPr>
          </a:p>
        </p:txBody>
      </p:sp>
      <p:sp>
        <p:nvSpPr>
          <p:cNvPr id="9" name="object 9"/>
          <p:cNvSpPr/>
          <p:nvPr/>
        </p:nvSpPr>
        <p:spPr>
          <a:xfrm>
            <a:off x="4326636" y="2234183"/>
            <a:ext cx="967105" cy="119380"/>
          </a:xfrm>
          <a:custGeom>
            <a:avLst/>
            <a:gdLst/>
            <a:ahLst/>
            <a:cxnLst/>
            <a:rect l="l" t="t" r="r" b="b"/>
            <a:pathLst>
              <a:path w="967104" h="119380">
                <a:moveTo>
                  <a:pt x="847725" y="0"/>
                </a:moveTo>
                <a:lnTo>
                  <a:pt x="847725" y="118871"/>
                </a:lnTo>
                <a:lnTo>
                  <a:pt x="926972" y="79248"/>
                </a:lnTo>
                <a:lnTo>
                  <a:pt x="867537" y="79248"/>
                </a:lnTo>
                <a:lnTo>
                  <a:pt x="867537" y="39624"/>
                </a:lnTo>
                <a:lnTo>
                  <a:pt x="926973" y="39624"/>
                </a:lnTo>
                <a:lnTo>
                  <a:pt x="847725" y="0"/>
                </a:lnTo>
                <a:close/>
              </a:path>
              <a:path w="967104" h="119380">
                <a:moveTo>
                  <a:pt x="847725" y="39624"/>
                </a:moveTo>
                <a:lnTo>
                  <a:pt x="0" y="39624"/>
                </a:lnTo>
                <a:lnTo>
                  <a:pt x="0" y="79248"/>
                </a:lnTo>
                <a:lnTo>
                  <a:pt x="847725" y="79248"/>
                </a:lnTo>
                <a:lnTo>
                  <a:pt x="847725" y="39624"/>
                </a:lnTo>
                <a:close/>
              </a:path>
              <a:path w="967104" h="119380">
                <a:moveTo>
                  <a:pt x="926973" y="39624"/>
                </a:moveTo>
                <a:lnTo>
                  <a:pt x="867537" y="39624"/>
                </a:lnTo>
                <a:lnTo>
                  <a:pt x="867537" y="79248"/>
                </a:lnTo>
                <a:lnTo>
                  <a:pt x="926972" y="79248"/>
                </a:lnTo>
                <a:lnTo>
                  <a:pt x="966597" y="59436"/>
                </a:lnTo>
                <a:lnTo>
                  <a:pt x="926973" y="39624"/>
                </a:lnTo>
                <a:close/>
              </a:path>
            </a:pathLst>
          </a:custGeom>
          <a:solidFill>
            <a:srgbClr val="000000"/>
          </a:solidFill>
        </p:spPr>
        <p:txBody>
          <a:bodyPr wrap="square" lIns="0" tIns="0" rIns="0" bIns="0" rtlCol="0"/>
          <a:lstStyle/>
          <a:p>
            <a:endParaRPr/>
          </a:p>
        </p:txBody>
      </p:sp>
      <p:sp>
        <p:nvSpPr>
          <p:cNvPr id="10" name="object 10"/>
          <p:cNvSpPr/>
          <p:nvPr/>
        </p:nvSpPr>
        <p:spPr>
          <a:xfrm>
            <a:off x="6728459" y="2234183"/>
            <a:ext cx="774700" cy="119380"/>
          </a:xfrm>
          <a:custGeom>
            <a:avLst/>
            <a:gdLst/>
            <a:ahLst/>
            <a:cxnLst/>
            <a:rect l="l" t="t" r="r" b="b"/>
            <a:pathLst>
              <a:path w="774700" h="119380">
                <a:moveTo>
                  <a:pt x="655447" y="0"/>
                </a:moveTo>
                <a:lnTo>
                  <a:pt x="655447" y="118871"/>
                </a:lnTo>
                <a:lnTo>
                  <a:pt x="734694" y="79248"/>
                </a:lnTo>
                <a:lnTo>
                  <a:pt x="675259" y="79248"/>
                </a:lnTo>
                <a:lnTo>
                  <a:pt x="675259" y="39624"/>
                </a:lnTo>
                <a:lnTo>
                  <a:pt x="734694" y="39624"/>
                </a:lnTo>
                <a:lnTo>
                  <a:pt x="655447" y="0"/>
                </a:lnTo>
                <a:close/>
              </a:path>
              <a:path w="774700" h="119380">
                <a:moveTo>
                  <a:pt x="655447" y="39624"/>
                </a:moveTo>
                <a:lnTo>
                  <a:pt x="0" y="39624"/>
                </a:lnTo>
                <a:lnTo>
                  <a:pt x="0" y="79248"/>
                </a:lnTo>
                <a:lnTo>
                  <a:pt x="655447" y="79248"/>
                </a:lnTo>
                <a:lnTo>
                  <a:pt x="655447" y="39624"/>
                </a:lnTo>
                <a:close/>
              </a:path>
              <a:path w="774700" h="119380">
                <a:moveTo>
                  <a:pt x="734694" y="39624"/>
                </a:moveTo>
                <a:lnTo>
                  <a:pt x="675259" y="39624"/>
                </a:lnTo>
                <a:lnTo>
                  <a:pt x="675259" y="79248"/>
                </a:lnTo>
                <a:lnTo>
                  <a:pt x="734694" y="79248"/>
                </a:lnTo>
                <a:lnTo>
                  <a:pt x="774318" y="59436"/>
                </a:lnTo>
                <a:lnTo>
                  <a:pt x="734694" y="39624"/>
                </a:lnTo>
                <a:close/>
              </a:path>
            </a:pathLst>
          </a:custGeom>
          <a:solidFill>
            <a:srgbClr val="000000"/>
          </a:solid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sp>
        <p:nvSpPr>
          <p:cNvPr id="4" name="object 4"/>
          <p:cNvSpPr txBox="1"/>
          <p:nvPr/>
        </p:nvSpPr>
        <p:spPr>
          <a:xfrm>
            <a:off x="1639621" y="3205099"/>
            <a:ext cx="1247775" cy="755650"/>
          </a:xfrm>
          <a:prstGeom prst="rect">
            <a:avLst/>
          </a:prstGeom>
        </p:spPr>
        <p:txBody>
          <a:bodyPr vert="horz" wrap="square" lIns="0" tIns="15240" rIns="0" bIns="0" rtlCol="0">
            <a:spAutoFit/>
          </a:bodyPr>
          <a:lstStyle/>
          <a:p>
            <a:pPr marL="12700" marR="5080" algn="ctr">
              <a:lnSpc>
                <a:spcPct val="99400"/>
              </a:lnSpc>
              <a:spcBef>
                <a:spcPts val="120"/>
              </a:spcBef>
            </a:pPr>
            <a:r>
              <a:rPr sz="1600" b="1" spc="-25" dirty="0">
                <a:latin typeface="Times New Roman"/>
                <a:cs typeface="Times New Roman"/>
              </a:rPr>
              <a:t>М</a:t>
            </a:r>
            <a:r>
              <a:rPr sz="1600" b="1" spc="5" dirty="0">
                <a:latin typeface="Times New Roman"/>
                <a:cs typeface="Times New Roman"/>
              </a:rPr>
              <a:t>е</a:t>
            </a:r>
            <a:r>
              <a:rPr sz="1600" b="1" spc="-20" dirty="0">
                <a:latin typeface="Times New Roman"/>
                <a:cs typeface="Times New Roman"/>
              </a:rPr>
              <a:t>т</a:t>
            </a:r>
            <a:r>
              <a:rPr sz="1600" b="1" spc="-35" dirty="0">
                <a:latin typeface="Times New Roman"/>
                <a:cs typeface="Times New Roman"/>
              </a:rPr>
              <a:t>о</a:t>
            </a:r>
            <a:r>
              <a:rPr sz="1600" b="1" dirty="0">
                <a:latin typeface="Times New Roman"/>
                <a:cs typeface="Times New Roman"/>
              </a:rPr>
              <a:t>д</a:t>
            </a:r>
            <a:r>
              <a:rPr sz="1600" b="1" spc="-5" dirty="0">
                <a:latin typeface="Times New Roman"/>
                <a:cs typeface="Times New Roman"/>
              </a:rPr>
              <a:t>о</a:t>
            </a:r>
            <a:r>
              <a:rPr sz="1600" b="1" spc="10" dirty="0">
                <a:latin typeface="Times New Roman"/>
                <a:cs typeface="Times New Roman"/>
              </a:rPr>
              <a:t>ло</a:t>
            </a:r>
            <a:r>
              <a:rPr sz="1600" b="1" spc="-10" dirty="0">
                <a:latin typeface="Times New Roman"/>
                <a:cs typeface="Times New Roman"/>
              </a:rPr>
              <a:t>г</a:t>
            </a:r>
            <a:r>
              <a:rPr sz="1600" b="1" spc="10" dirty="0">
                <a:latin typeface="Times New Roman"/>
                <a:cs typeface="Times New Roman"/>
              </a:rPr>
              <a:t>и</a:t>
            </a:r>
            <a:r>
              <a:rPr sz="1600" b="1" dirty="0">
                <a:latin typeface="Times New Roman"/>
                <a:cs typeface="Times New Roman"/>
              </a:rPr>
              <a:t>я  системного </a:t>
            </a:r>
            <a:r>
              <a:rPr sz="1600" b="1" spc="5" dirty="0">
                <a:latin typeface="Times New Roman"/>
                <a:cs typeface="Times New Roman"/>
              </a:rPr>
              <a:t> анализа</a:t>
            </a:r>
            <a:endParaRPr sz="1600">
              <a:latin typeface="Times New Roman"/>
              <a:cs typeface="Times New Roman"/>
            </a:endParaRPr>
          </a:p>
        </p:txBody>
      </p:sp>
      <p:sp>
        <p:nvSpPr>
          <p:cNvPr id="5" name="object 5"/>
          <p:cNvSpPr txBox="1"/>
          <p:nvPr/>
        </p:nvSpPr>
        <p:spPr>
          <a:xfrm>
            <a:off x="3736848" y="1478280"/>
            <a:ext cx="3039110" cy="461024"/>
          </a:xfrm>
          <a:prstGeom prst="rect">
            <a:avLst/>
          </a:prstGeom>
          <a:solidFill>
            <a:srgbClr val="5B9BD4"/>
          </a:solidFill>
          <a:ln w="12192">
            <a:solidFill>
              <a:srgbClr val="41709C"/>
            </a:solidFill>
          </a:ln>
        </p:spPr>
        <p:txBody>
          <a:bodyPr vert="horz" wrap="square" lIns="0" tIns="182245" rIns="0" bIns="0" rtlCol="0">
            <a:spAutoFit/>
          </a:bodyPr>
          <a:lstStyle/>
          <a:p>
            <a:pPr marL="575945">
              <a:spcBef>
                <a:spcPts val="1435"/>
              </a:spcBef>
            </a:pPr>
            <a:r>
              <a:rPr b="1" spc="-10" dirty="0">
                <a:latin typeface="Times New Roman"/>
                <a:cs typeface="Times New Roman"/>
              </a:rPr>
              <a:t>системный</a:t>
            </a:r>
            <a:r>
              <a:rPr b="1" spc="25" dirty="0">
                <a:latin typeface="Times New Roman"/>
                <a:cs typeface="Times New Roman"/>
              </a:rPr>
              <a:t> </a:t>
            </a:r>
            <a:r>
              <a:rPr b="1" spc="-30" dirty="0">
                <a:latin typeface="Times New Roman"/>
                <a:cs typeface="Times New Roman"/>
              </a:rPr>
              <a:t>подход</a:t>
            </a:r>
            <a:endParaRPr>
              <a:latin typeface="Times New Roman"/>
              <a:cs typeface="Times New Roman"/>
            </a:endParaRPr>
          </a:p>
        </p:txBody>
      </p:sp>
      <p:sp>
        <p:nvSpPr>
          <p:cNvPr id="6" name="object 6"/>
          <p:cNvSpPr txBox="1"/>
          <p:nvPr/>
        </p:nvSpPr>
        <p:spPr>
          <a:xfrm>
            <a:off x="3736848" y="3791712"/>
            <a:ext cx="3039110" cy="600805"/>
          </a:xfrm>
          <a:prstGeom prst="rect">
            <a:avLst/>
          </a:prstGeom>
          <a:solidFill>
            <a:srgbClr val="5B9BD4"/>
          </a:solidFill>
          <a:ln w="12192">
            <a:solidFill>
              <a:srgbClr val="41709C"/>
            </a:solidFill>
          </a:ln>
        </p:spPr>
        <p:txBody>
          <a:bodyPr vert="horz" wrap="square" lIns="0" tIns="46355" rIns="0" bIns="0" rtlCol="0">
            <a:spAutoFit/>
          </a:bodyPr>
          <a:lstStyle/>
          <a:p>
            <a:pPr algn="ctr">
              <a:spcBef>
                <a:spcPts val="365"/>
              </a:spcBef>
            </a:pPr>
            <a:r>
              <a:rPr b="1" spc="-10" dirty="0">
                <a:latin typeface="Times New Roman"/>
                <a:cs typeface="Times New Roman"/>
              </a:rPr>
              <a:t>набор</a:t>
            </a:r>
            <a:r>
              <a:rPr b="1" spc="-35" dirty="0">
                <a:latin typeface="Times New Roman"/>
                <a:cs typeface="Times New Roman"/>
              </a:rPr>
              <a:t> </a:t>
            </a:r>
            <a:r>
              <a:rPr b="1" spc="-15" dirty="0">
                <a:latin typeface="Times New Roman"/>
                <a:cs typeface="Times New Roman"/>
              </a:rPr>
              <a:t>средств</a:t>
            </a:r>
            <a:endParaRPr>
              <a:latin typeface="Times New Roman"/>
              <a:cs typeface="Times New Roman"/>
            </a:endParaRPr>
          </a:p>
          <a:p>
            <a:pPr algn="ctr">
              <a:spcBef>
                <a:spcPts val="5"/>
              </a:spcBef>
            </a:pPr>
            <a:r>
              <a:rPr b="1" spc="-15" dirty="0">
                <a:latin typeface="Times New Roman"/>
                <a:cs typeface="Times New Roman"/>
              </a:rPr>
              <a:t>исследования</a:t>
            </a:r>
            <a:r>
              <a:rPr b="1" spc="40" dirty="0">
                <a:latin typeface="Times New Roman"/>
                <a:cs typeface="Times New Roman"/>
              </a:rPr>
              <a:t> </a:t>
            </a:r>
            <a:r>
              <a:rPr b="1" spc="-15" dirty="0">
                <a:latin typeface="Times New Roman"/>
                <a:cs typeface="Times New Roman"/>
              </a:rPr>
              <a:t>системы</a:t>
            </a:r>
            <a:endParaRPr>
              <a:latin typeface="Times New Roman"/>
              <a:cs typeface="Times New Roman"/>
            </a:endParaRPr>
          </a:p>
        </p:txBody>
      </p:sp>
      <p:sp>
        <p:nvSpPr>
          <p:cNvPr id="7" name="object 7"/>
          <p:cNvSpPr/>
          <p:nvPr/>
        </p:nvSpPr>
        <p:spPr>
          <a:xfrm>
            <a:off x="2996438" y="1807463"/>
            <a:ext cx="745490" cy="2311400"/>
          </a:xfrm>
          <a:custGeom>
            <a:avLst/>
            <a:gdLst/>
            <a:ahLst/>
            <a:cxnLst/>
            <a:rect l="l" t="t" r="r" b="b"/>
            <a:pathLst>
              <a:path w="745489" h="2311400">
                <a:moveTo>
                  <a:pt x="745490" y="85090"/>
                </a:moveTo>
                <a:lnTo>
                  <a:pt x="743991" y="55626"/>
                </a:lnTo>
                <a:lnTo>
                  <a:pt x="741172" y="0"/>
                </a:lnTo>
                <a:lnTo>
                  <a:pt x="675767" y="54610"/>
                </a:lnTo>
                <a:lnTo>
                  <a:pt x="704824" y="67322"/>
                </a:lnTo>
                <a:lnTo>
                  <a:pt x="0" y="1682115"/>
                </a:lnTo>
                <a:lnTo>
                  <a:pt x="4445" y="1684058"/>
                </a:lnTo>
                <a:lnTo>
                  <a:pt x="1651" y="1687322"/>
                </a:lnTo>
                <a:lnTo>
                  <a:pt x="679094" y="2266734"/>
                </a:lnTo>
                <a:lnTo>
                  <a:pt x="658495" y="2290826"/>
                </a:lnTo>
                <a:lnTo>
                  <a:pt x="741172" y="2311400"/>
                </a:lnTo>
                <a:lnTo>
                  <a:pt x="725766" y="2274951"/>
                </a:lnTo>
                <a:lnTo>
                  <a:pt x="708025" y="2232914"/>
                </a:lnTo>
                <a:lnTo>
                  <a:pt x="687349" y="2257082"/>
                </a:lnTo>
                <a:lnTo>
                  <a:pt x="14224" y="1681378"/>
                </a:lnTo>
                <a:lnTo>
                  <a:pt x="716394" y="72377"/>
                </a:lnTo>
                <a:lnTo>
                  <a:pt x="745490" y="85090"/>
                </a:lnTo>
                <a:close/>
              </a:path>
            </a:pathLst>
          </a:custGeom>
          <a:solidFill>
            <a:srgbClr val="5B9BD4"/>
          </a:solidFill>
        </p:spPr>
        <p:txBody>
          <a:bodyPr wrap="square" lIns="0" tIns="0" rIns="0" bIns="0" rtlCol="0"/>
          <a:lstStyle/>
          <a:p>
            <a:endParaRPr/>
          </a:p>
        </p:txBody>
      </p:sp>
      <p:sp>
        <p:nvSpPr>
          <p:cNvPr id="8" name="object 8"/>
          <p:cNvSpPr txBox="1"/>
          <p:nvPr/>
        </p:nvSpPr>
        <p:spPr>
          <a:xfrm>
            <a:off x="3736848" y="2636520"/>
            <a:ext cx="3039110" cy="598882"/>
          </a:xfrm>
          <a:prstGeom prst="rect">
            <a:avLst/>
          </a:prstGeom>
          <a:solidFill>
            <a:srgbClr val="5B9BD4"/>
          </a:solidFill>
          <a:ln w="12192">
            <a:solidFill>
              <a:srgbClr val="41709C"/>
            </a:solidFill>
          </a:ln>
        </p:spPr>
        <p:txBody>
          <a:bodyPr vert="horz" wrap="square" lIns="0" tIns="44450" rIns="0" bIns="0" rtlCol="0">
            <a:spAutoFit/>
          </a:bodyPr>
          <a:lstStyle/>
          <a:p>
            <a:pPr algn="ctr">
              <a:spcBef>
                <a:spcPts val="350"/>
              </a:spcBef>
            </a:pPr>
            <a:r>
              <a:rPr b="1" spc="-10" dirty="0">
                <a:latin typeface="Times New Roman"/>
                <a:cs typeface="Times New Roman"/>
              </a:rPr>
              <a:t>общее</a:t>
            </a:r>
            <a:r>
              <a:rPr b="1" spc="25" dirty="0">
                <a:latin typeface="Times New Roman"/>
                <a:cs typeface="Times New Roman"/>
              </a:rPr>
              <a:t> </a:t>
            </a:r>
            <a:r>
              <a:rPr b="1" spc="-15" dirty="0">
                <a:latin typeface="Times New Roman"/>
                <a:cs typeface="Times New Roman"/>
              </a:rPr>
              <a:t>представление</a:t>
            </a:r>
            <a:r>
              <a:rPr b="1" spc="80" dirty="0">
                <a:latin typeface="Times New Roman"/>
                <a:cs typeface="Times New Roman"/>
              </a:rPr>
              <a:t> </a:t>
            </a:r>
            <a:r>
              <a:rPr b="1" dirty="0">
                <a:latin typeface="Times New Roman"/>
                <a:cs typeface="Times New Roman"/>
              </a:rPr>
              <a:t>о</a:t>
            </a:r>
            <a:endParaRPr>
              <a:latin typeface="Times New Roman"/>
              <a:cs typeface="Times New Roman"/>
            </a:endParaRPr>
          </a:p>
          <a:p>
            <a:pPr marL="8890" algn="ctr"/>
            <a:r>
              <a:rPr b="1" spc="-10" dirty="0">
                <a:latin typeface="Times New Roman"/>
                <a:cs typeface="Times New Roman"/>
              </a:rPr>
              <a:t>свойствах</a:t>
            </a:r>
            <a:r>
              <a:rPr b="1" spc="30" dirty="0">
                <a:latin typeface="Times New Roman"/>
                <a:cs typeface="Times New Roman"/>
              </a:rPr>
              <a:t> </a:t>
            </a:r>
            <a:r>
              <a:rPr b="1" spc="-5" dirty="0">
                <a:latin typeface="Times New Roman"/>
                <a:cs typeface="Times New Roman"/>
              </a:rPr>
              <a:t>системы</a:t>
            </a:r>
            <a:endParaRPr>
              <a:latin typeface="Times New Roman"/>
              <a:cs typeface="Times New Roman"/>
            </a:endParaRPr>
          </a:p>
        </p:txBody>
      </p:sp>
      <p:sp>
        <p:nvSpPr>
          <p:cNvPr id="9" name="object 9"/>
          <p:cNvSpPr txBox="1"/>
          <p:nvPr/>
        </p:nvSpPr>
        <p:spPr>
          <a:xfrm>
            <a:off x="3736848" y="4949953"/>
            <a:ext cx="3039110" cy="461665"/>
          </a:xfrm>
          <a:prstGeom prst="rect">
            <a:avLst/>
          </a:prstGeom>
          <a:solidFill>
            <a:srgbClr val="5B9BD4"/>
          </a:solidFill>
          <a:ln w="12192">
            <a:solidFill>
              <a:srgbClr val="41709C"/>
            </a:solidFill>
          </a:ln>
        </p:spPr>
        <p:txBody>
          <a:bodyPr vert="horz" wrap="square" lIns="0" tIns="182880" rIns="0" bIns="0" rtlCol="0">
            <a:spAutoFit/>
          </a:bodyPr>
          <a:lstStyle/>
          <a:p>
            <a:pPr marL="789305">
              <a:spcBef>
                <a:spcPts val="1440"/>
              </a:spcBef>
            </a:pPr>
            <a:r>
              <a:rPr b="1" spc="-15" dirty="0">
                <a:latin typeface="Times New Roman"/>
                <a:cs typeface="Times New Roman"/>
              </a:rPr>
              <a:t>терминология</a:t>
            </a:r>
            <a:endParaRPr>
              <a:latin typeface="Times New Roman"/>
              <a:cs typeface="Times New Roman"/>
            </a:endParaRPr>
          </a:p>
        </p:txBody>
      </p:sp>
      <p:sp>
        <p:nvSpPr>
          <p:cNvPr id="10" name="object 10"/>
          <p:cNvSpPr/>
          <p:nvPr/>
        </p:nvSpPr>
        <p:spPr>
          <a:xfrm>
            <a:off x="2996439" y="2962656"/>
            <a:ext cx="747395" cy="2313305"/>
          </a:xfrm>
          <a:custGeom>
            <a:avLst/>
            <a:gdLst/>
            <a:ahLst/>
            <a:cxnLst/>
            <a:rect l="l" t="t" r="r" b="b"/>
            <a:pathLst>
              <a:path w="747394" h="2313304">
                <a:moveTo>
                  <a:pt x="747268" y="2227961"/>
                </a:moveTo>
                <a:lnTo>
                  <a:pt x="717918" y="2240102"/>
                </a:lnTo>
                <a:lnTo>
                  <a:pt x="13766" y="529971"/>
                </a:lnTo>
                <a:lnTo>
                  <a:pt x="682904" y="49631"/>
                </a:lnTo>
                <a:lnTo>
                  <a:pt x="701421" y="75438"/>
                </a:lnTo>
                <a:lnTo>
                  <a:pt x="724369" y="31877"/>
                </a:lnTo>
                <a:lnTo>
                  <a:pt x="741172" y="0"/>
                </a:lnTo>
                <a:lnTo>
                  <a:pt x="656971" y="13462"/>
                </a:lnTo>
                <a:lnTo>
                  <a:pt x="675487" y="39281"/>
                </a:lnTo>
                <a:lnTo>
                  <a:pt x="2159" y="522732"/>
                </a:lnTo>
                <a:lnTo>
                  <a:pt x="5524" y="527443"/>
                </a:lnTo>
                <a:lnTo>
                  <a:pt x="0" y="529717"/>
                </a:lnTo>
                <a:lnTo>
                  <a:pt x="706234" y="2244928"/>
                </a:lnTo>
                <a:lnTo>
                  <a:pt x="676910" y="2257044"/>
                </a:lnTo>
                <a:lnTo>
                  <a:pt x="741172" y="2312924"/>
                </a:lnTo>
                <a:lnTo>
                  <a:pt x="745197" y="2256663"/>
                </a:lnTo>
                <a:lnTo>
                  <a:pt x="747268" y="2227961"/>
                </a:lnTo>
                <a:close/>
              </a:path>
            </a:pathLst>
          </a:custGeom>
          <a:solidFill>
            <a:srgbClr val="5B9BD4"/>
          </a:solidFill>
        </p:spPr>
        <p:txBody>
          <a:bodyPr wrap="square" lIns="0" tIns="0" rIns="0" bIns="0" rtlCol="0"/>
          <a:lstStyle/>
          <a:p>
            <a:endParaRPr/>
          </a:p>
        </p:txBody>
      </p:sp>
      <p:sp>
        <p:nvSpPr>
          <p:cNvPr id="11" name="object 11"/>
          <p:cNvSpPr txBox="1"/>
          <p:nvPr/>
        </p:nvSpPr>
        <p:spPr>
          <a:xfrm>
            <a:off x="7425690" y="1195197"/>
            <a:ext cx="2593340" cy="259686"/>
          </a:xfrm>
          <a:prstGeom prst="rect">
            <a:avLst/>
          </a:prstGeom>
        </p:spPr>
        <p:txBody>
          <a:bodyPr vert="horz" wrap="square" lIns="0" tIns="13335" rIns="0" bIns="0" rtlCol="0">
            <a:spAutoFit/>
          </a:bodyPr>
          <a:lstStyle/>
          <a:p>
            <a:pPr marL="12700">
              <a:spcBef>
                <a:spcPts val="105"/>
              </a:spcBef>
            </a:pPr>
            <a:r>
              <a:rPr sz="1600" b="1" spc="5" dirty="0">
                <a:latin typeface="Times New Roman"/>
                <a:cs typeface="Times New Roman"/>
              </a:rPr>
              <a:t>П</a:t>
            </a:r>
            <a:r>
              <a:rPr sz="1600" b="1" spc="-10" dirty="0">
                <a:latin typeface="Times New Roman"/>
                <a:cs typeface="Times New Roman"/>
              </a:rPr>
              <a:t>р</a:t>
            </a:r>
            <a:r>
              <a:rPr sz="1600" b="1" dirty="0">
                <a:latin typeface="Times New Roman"/>
                <a:cs typeface="Times New Roman"/>
              </a:rPr>
              <a:t>и</a:t>
            </a:r>
            <a:r>
              <a:rPr sz="1600" b="1" spc="-10" dirty="0">
                <a:latin typeface="Times New Roman"/>
                <a:cs typeface="Times New Roman"/>
              </a:rPr>
              <a:t> р</a:t>
            </a:r>
            <a:r>
              <a:rPr sz="1600" b="1" spc="5" dirty="0">
                <a:latin typeface="Times New Roman"/>
                <a:cs typeface="Times New Roman"/>
              </a:rPr>
              <a:t>асс</a:t>
            </a:r>
            <a:r>
              <a:rPr sz="1600" b="1" spc="-15" dirty="0">
                <a:latin typeface="Times New Roman"/>
                <a:cs typeface="Times New Roman"/>
              </a:rPr>
              <a:t>мо</a:t>
            </a:r>
            <a:r>
              <a:rPr sz="1600" b="1" spc="20" dirty="0">
                <a:latin typeface="Times New Roman"/>
                <a:cs typeface="Times New Roman"/>
              </a:rPr>
              <a:t>т</a:t>
            </a:r>
            <a:r>
              <a:rPr sz="1600" b="1" spc="-10" dirty="0">
                <a:latin typeface="Times New Roman"/>
                <a:cs typeface="Times New Roman"/>
              </a:rPr>
              <a:t>р</a:t>
            </a:r>
            <a:r>
              <a:rPr sz="1600" b="1" spc="5" dirty="0">
                <a:latin typeface="Times New Roman"/>
                <a:cs typeface="Times New Roman"/>
              </a:rPr>
              <a:t>ен</a:t>
            </a:r>
            <a:r>
              <a:rPr sz="1600" b="1" spc="-15" dirty="0">
                <a:latin typeface="Times New Roman"/>
                <a:cs typeface="Times New Roman"/>
              </a:rPr>
              <a:t>и</a:t>
            </a:r>
            <a:r>
              <a:rPr sz="1600" b="1" dirty="0">
                <a:latin typeface="Times New Roman"/>
                <a:cs typeface="Times New Roman"/>
              </a:rPr>
              <a:t>и</a:t>
            </a:r>
            <a:r>
              <a:rPr sz="1600" b="1" spc="-85" dirty="0">
                <a:latin typeface="Times New Roman"/>
                <a:cs typeface="Times New Roman"/>
              </a:rPr>
              <a:t> </a:t>
            </a:r>
            <a:r>
              <a:rPr sz="1600" b="1" spc="5" dirty="0">
                <a:latin typeface="Times New Roman"/>
                <a:cs typeface="Times New Roman"/>
              </a:rPr>
              <a:t>сис</a:t>
            </a:r>
            <a:r>
              <a:rPr sz="1600" b="1" spc="-5" dirty="0">
                <a:latin typeface="Times New Roman"/>
                <a:cs typeface="Times New Roman"/>
              </a:rPr>
              <a:t>т</a:t>
            </a:r>
            <a:r>
              <a:rPr sz="1600" b="1" spc="5" dirty="0">
                <a:latin typeface="Times New Roman"/>
                <a:cs typeface="Times New Roman"/>
              </a:rPr>
              <a:t>емы</a:t>
            </a:r>
            <a:endParaRPr sz="1600">
              <a:latin typeface="Times New Roman"/>
              <a:cs typeface="Times New Roman"/>
            </a:endParaRPr>
          </a:p>
        </p:txBody>
      </p:sp>
      <p:sp>
        <p:nvSpPr>
          <p:cNvPr id="12" name="object 12"/>
          <p:cNvSpPr txBox="1"/>
          <p:nvPr/>
        </p:nvSpPr>
        <p:spPr>
          <a:xfrm>
            <a:off x="6885813" y="1414652"/>
            <a:ext cx="3678554" cy="929640"/>
          </a:xfrm>
          <a:prstGeom prst="rect">
            <a:avLst/>
          </a:prstGeom>
        </p:spPr>
        <p:txBody>
          <a:bodyPr vert="horz" wrap="square" lIns="0" tIns="37465" rIns="0" bIns="0" rtlCol="0">
            <a:spAutoFit/>
          </a:bodyPr>
          <a:lstStyle/>
          <a:p>
            <a:pPr marL="12065" marR="5080" algn="ctr">
              <a:lnSpc>
                <a:spcPct val="90100"/>
              </a:lnSpc>
              <a:spcBef>
                <a:spcPts val="295"/>
              </a:spcBef>
            </a:pPr>
            <a:r>
              <a:rPr sz="1600" b="1" dirty="0">
                <a:latin typeface="Times New Roman"/>
                <a:cs typeface="Times New Roman"/>
              </a:rPr>
              <a:t>посредством</a:t>
            </a:r>
            <a:r>
              <a:rPr sz="1600" b="1" spc="-85" dirty="0">
                <a:latin typeface="Times New Roman"/>
                <a:cs typeface="Times New Roman"/>
              </a:rPr>
              <a:t> </a:t>
            </a:r>
            <a:r>
              <a:rPr sz="1600" b="1" dirty="0">
                <a:latin typeface="Times New Roman"/>
                <a:cs typeface="Times New Roman"/>
              </a:rPr>
              <a:t>системного</a:t>
            </a:r>
            <a:r>
              <a:rPr sz="1600" b="1" spc="-85" dirty="0">
                <a:latin typeface="Times New Roman"/>
                <a:cs typeface="Times New Roman"/>
              </a:rPr>
              <a:t> </a:t>
            </a:r>
            <a:r>
              <a:rPr sz="1600" b="1" spc="-20" dirty="0">
                <a:latin typeface="Times New Roman"/>
                <a:cs typeface="Times New Roman"/>
              </a:rPr>
              <a:t>подхода</a:t>
            </a:r>
            <a:r>
              <a:rPr sz="1600" b="1" spc="-30" dirty="0">
                <a:latin typeface="Times New Roman"/>
                <a:cs typeface="Times New Roman"/>
              </a:rPr>
              <a:t> </a:t>
            </a:r>
            <a:r>
              <a:rPr sz="1600" b="1" spc="-10" dirty="0">
                <a:latin typeface="Times New Roman"/>
                <a:cs typeface="Times New Roman"/>
              </a:rPr>
              <a:t>можно </a:t>
            </a:r>
            <a:r>
              <a:rPr sz="1600" b="1" spc="-385" dirty="0">
                <a:latin typeface="Times New Roman"/>
                <a:cs typeface="Times New Roman"/>
              </a:rPr>
              <a:t> </a:t>
            </a:r>
            <a:r>
              <a:rPr sz="1600" b="1" spc="5" dirty="0">
                <a:latin typeface="Times New Roman"/>
                <a:cs typeface="Times New Roman"/>
              </a:rPr>
              <a:t>выделить </a:t>
            </a:r>
            <a:r>
              <a:rPr sz="1600" b="1" spc="-5" dirty="0">
                <a:latin typeface="Times New Roman"/>
                <a:cs typeface="Times New Roman"/>
              </a:rPr>
              <a:t>некоторые </a:t>
            </a:r>
            <a:r>
              <a:rPr sz="1600" b="1" dirty="0">
                <a:latin typeface="Times New Roman"/>
                <a:cs typeface="Times New Roman"/>
              </a:rPr>
              <a:t>особенности, </a:t>
            </a:r>
            <a:r>
              <a:rPr sz="1600" b="1" spc="5" dirty="0">
                <a:latin typeface="Times New Roman"/>
                <a:cs typeface="Times New Roman"/>
              </a:rPr>
              <a:t> </a:t>
            </a:r>
            <a:r>
              <a:rPr sz="1600" b="1" spc="-5" dirty="0">
                <a:latin typeface="Times New Roman"/>
                <a:cs typeface="Times New Roman"/>
              </a:rPr>
              <a:t>которые </a:t>
            </a:r>
            <a:r>
              <a:rPr sz="1600" b="1" dirty="0">
                <a:latin typeface="Times New Roman"/>
                <a:cs typeface="Times New Roman"/>
              </a:rPr>
              <a:t>коррелируются с </a:t>
            </a:r>
            <a:r>
              <a:rPr sz="1600" b="1" spc="5" dirty="0">
                <a:latin typeface="Times New Roman"/>
                <a:cs typeface="Times New Roman"/>
              </a:rPr>
              <a:t>принципами </a:t>
            </a:r>
            <a:r>
              <a:rPr sz="1600" b="1" spc="-385" dirty="0">
                <a:latin typeface="Times New Roman"/>
                <a:cs typeface="Times New Roman"/>
              </a:rPr>
              <a:t> </a:t>
            </a:r>
            <a:r>
              <a:rPr sz="1600" b="1" dirty="0">
                <a:latin typeface="Times New Roman"/>
                <a:cs typeface="Times New Roman"/>
              </a:rPr>
              <a:t>системного</a:t>
            </a:r>
            <a:r>
              <a:rPr sz="1600" b="1" spc="-80" dirty="0">
                <a:latin typeface="Times New Roman"/>
                <a:cs typeface="Times New Roman"/>
              </a:rPr>
              <a:t> </a:t>
            </a:r>
            <a:r>
              <a:rPr sz="1600" b="1" spc="10" dirty="0">
                <a:latin typeface="Times New Roman"/>
                <a:cs typeface="Times New Roman"/>
              </a:rPr>
              <a:t>анализа</a:t>
            </a:r>
            <a:r>
              <a:rPr sz="1600" b="1" spc="-70" dirty="0">
                <a:latin typeface="Times New Roman"/>
                <a:cs typeface="Times New Roman"/>
              </a:rPr>
              <a:t> </a:t>
            </a:r>
            <a:r>
              <a:rPr sz="1600" b="1" dirty="0">
                <a:latin typeface="Times New Roman"/>
                <a:cs typeface="Times New Roman"/>
              </a:rPr>
              <a:t>и</a:t>
            </a:r>
            <a:r>
              <a:rPr sz="1600" b="1" spc="-10" dirty="0">
                <a:latin typeface="Times New Roman"/>
                <a:cs typeface="Times New Roman"/>
              </a:rPr>
              <a:t> </a:t>
            </a:r>
            <a:r>
              <a:rPr sz="1600" b="1" spc="5" dirty="0">
                <a:latin typeface="Times New Roman"/>
                <a:cs typeface="Times New Roman"/>
              </a:rPr>
              <a:t>дополняют</a:t>
            </a:r>
            <a:r>
              <a:rPr sz="1600" b="1" spc="-65" dirty="0">
                <a:latin typeface="Times New Roman"/>
                <a:cs typeface="Times New Roman"/>
              </a:rPr>
              <a:t> </a:t>
            </a:r>
            <a:r>
              <a:rPr sz="1600" b="1" spc="-10" dirty="0">
                <a:latin typeface="Times New Roman"/>
                <a:cs typeface="Times New Roman"/>
              </a:rPr>
              <a:t>его:</a:t>
            </a:r>
            <a:endParaRPr sz="1600">
              <a:latin typeface="Times New Roman"/>
              <a:cs typeface="Times New Roman"/>
            </a:endParaRPr>
          </a:p>
        </p:txBody>
      </p:sp>
      <p:sp>
        <p:nvSpPr>
          <p:cNvPr id="13" name="object 13"/>
          <p:cNvSpPr txBox="1"/>
          <p:nvPr/>
        </p:nvSpPr>
        <p:spPr>
          <a:xfrm>
            <a:off x="6855334" y="2512569"/>
            <a:ext cx="3739515" cy="3124835"/>
          </a:xfrm>
          <a:prstGeom prst="rect">
            <a:avLst/>
          </a:prstGeom>
        </p:spPr>
        <p:txBody>
          <a:bodyPr vert="horz" wrap="square" lIns="0" tIns="13335" rIns="0" bIns="0" rtlCol="0">
            <a:spAutoFit/>
          </a:bodyPr>
          <a:lstStyle/>
          <a:p>
            <a:pPr marL="268605" indent="-256540">
              <a:lnSpc>
                <a:spcPts val="1825"/>
              </a:lnSpc>
              <a:spcBef>
                <a:spcPts val="105"/>
              </a:spcBef>
              <a:buAutoNum type="arabicPeriod"/>
              <a:tabLst>
                <a:tab pos="269240" algn="l"/>
              </a:tabLst>
            </a:pPr>
            <a:r>
              <a:rPr sz="1600" dirty="0">
                <a:latin typeface="Times New Roman"/>
                <a:cs typeface="Times New Roman"/>
              </a:rPr>
              <a:t>Целостность</a:t>
            </a:r>
            <a:r>
              <a:rPr sz="1600" spc="-5" dirty="0">
                <a:latin typeface="Times New Roman"/>
                <a:cs typeface="Times New Roman"/>
              </a:rPr>
              <a:t> системы.</a:t>
            </a:r>
            <a:endParaRPr sz="1600">
              <a:latin typeface="Times New Roman"/>
              <a:cs typeface="Times New Roman"/>
            </a:endParaRPr>
          </a:p>
          <a:p>
            <a:pPr marL="268605" indent="-256540">
              <a:lnSpc>
                <a:spcPts val="1730"/>
              </a:lnSpc>
              <a:buAutoNum type="arabicPeriod"/>
              <a:tabLst>
                <a:tab pos="269240" algn="l"/>
              </a:tabLst>
            </a:pPr>
            <a:r>
              <a:rPr sz="1600" dirty="0">
                <a:latin typeface="Times New Roman"/>
                <a:cs typeface="Times New Roman"/>
              </a:rPr>
              <a:t>Связность</a:t>
            </a:r>
            <a:r>
              <a:rPr sz="1600" spc="-60" dirty="0">
                <a:latin typeface="Times New Roman"/>
                <a:cs typeface="Times New Roman"/>
              </a:rPr>
              <a:t> </a:t>
            </a:r>
            <a:r>
              <a:rPr sz="1600" spc="-5" dirty="0">
                <a:latin typeface="Times New Roman"/>
                <a:cs typeface="Times New Roman"/>
              </a:rPr>
              <a:t>системы.</a:t>
            </a:r>
            <a:endParaRPr sz="1600">
              <a:latin typeface="Times New Roman"/>
              <a:cs typeface="Times New Roman"/>
            </a:endParaRPr>
          </a:p>
          <a:p>
            <a:pPr marL="436245" indent="-424180">
              <a:lnSpc>
                <a:spcPts val="1730"/>
              </a:lnSpc>
              <a:buAutoNum type="arabicPeriod"/>
              <a:tabLst>
                <a:tab pos="436245" algn="l"/>
                <a:tab pos="436880" algn="l"/>
                <a:tab pos="1515745" algn="l"/>
                <a:tab pos="2387600" algn="l"/>
                <a:tab pos="2619375" algn="l"/>
                <a:tab pos="3543300" algn="l"/>
              </a:tabLst>
            </a:pPr>
            <a:r>
              <a:rPr sz="1600" spc="-10" dirty="0">
                <a:latin typeface="Times New Roman"/>
                <a:cs typeface="Times New Roman"/>
              </a:rPr>
              <a:t>Изменение	</a:t>
            </a:r>
            <a:r>
              <a:rPr sz="1600" dirty="0">
                <a:latin typeface="Times New Roman"/>
                <a:cs typeface="Times New Roman"/>
              </a:rPr>
              <a:t>системы	в	</a:t>
            </a:r>
            <a:r>
              <a:rPr sz="1600" spc="5" dirty="0">
                <a:latin typeface="Times New Roman"/>
                <a:cs typeface="Times New Roman"/>
              </a:rPr>
              <a:t>процессе	</a:t>
            </a:r>
            <a:r>
              <a:rPr sz="1600" spc="-20" dirty="0">
                <a:latin typeface="Times New Roman"/>
                <a:cs typeface="Times New Roman"/>
              </a:rPr>
              <a:t>ее</a:t>
            </a:r>
            <a:endParaRPr sz="1600">
              <a:latin typeface="Times New Roman"/>
              <a:cs typeface="Times New Roman"/>
            </a:endParaRPr>
          </a:p>
          <a:p>
            <a:pPr marL="12700">
              <a:lnSpc>
                <a:spcPts val="1730"/>
              </a:lnSpc>
            </a:pPr>
            <a:r>
              <a:rPr sz="1600" dirty="0">
                <a:latin typeface="Times New Roman"/>
                <a:cs typeface="Times New Roman"/>
              </a:rPr>
              <a:t>развития.</a:t>
            </a:r>
            <a:endParaRPr sz="1600">
              <a:latin typeface="Times New Roman"/>
              <a:cs typeface="Times New Roman"/>
            </a:endParaRPr>
          </a:p>
          <a:p>
            <a:pPr marL="457834" indent="-445770">
              <a:lnSpc>
                <a:spcPts val="1730"/>
              </a:lnSpc>
              <a:buAutoNum type="arabicPeriod" startAt="4"/>
              <a:tabLst>
                <a:tab pos="457834" algn="l"/>
                <a:tab pos="458470" algn="l"/>
                <a:tab pos="1896745" algn="l"/>
                <a:tab pos="2604135" algn="l"/>
              </a:tabLst>
            </a:pPr>
            <a:r>
              <a:rPr sz="1600" spc="-15" dirty="0">
                <a:latin typeface="Times New Roman"/>
                <a:cs typeface="Times New Roman"/>
              </a:rPr>
              <a:t>Превосходство	</a:t>
            </a:r>
            <a:r>
              <a:rPr sz="1600" dirty="0">
                <a:latin typeface="Times New Roman"/>
                <a:cs typeface="Times New Roman"/>
              </a:rPr>
              <a:t>общей	</a:t>
            </a:r>
            <a:r>
              <a:rPr sz="1600" spc="-10" dirty="0">
                <a:latin typeface="Times New Roman"/>
                <a:cs typeface="Times New Roman"/>
              </a:rPr>
              <a:t>(глобальной)</a:t>
            </a:r>
            <a:endParaRPr sz="1600">
              <a:latin typeface="Times New Roman"/>
              <a:cs typeface="Times New Roman"/>
            </a:endParaRPr>
          </a:p>
          <a:p>
            <a:pPr marL="12700">
              <a:lnSpc>
                <a:spcPts val="1730"/>
              </a:lnSpc>
            </a:pPr>
            <a:r>
              <a:rPr sz="1600" spc="-5" dirty="0">
                <a:latin typeface="Times New Roman"/>
                <a:cs typeface="Times New Roman"/>
              </a:rPr>
              <a:t>цели.</a:t>
            </a:r>
            <a:endParaRPr sz="1600">
              <a:latin typeface="Times New Roman"/>
              <a:cs typeface="Times New Roman"/>
            </a:endParaRPr>
          </a:p>
          <a:p>
            <a:pPr marL="268605" indent="-256540">
              <a:lnSpc>
                <a:spcPts val="1730"/>
              </a:lnSpc>
              <a:buAutoNum type="arabicPeriod" startAt="5"/>
              <a:tabLst>
                <a:tab pos="269240" algn="l"/>
              </a:tabLst>
            </a:pPr>
            <a:r>
              <a:rPr sz="1600" dirty="0">
                <a:latin typeface="Times New Roman"/>
                <a:cs typeface="Times New Roman"/>
              </a:rPr>
              <a:t>Приоритетность</a:t>
            </a:r>
            <a:r>
              <a:rPr sz="1600" spc="-50" dirty="0">
                <a:latin typeface="Times New Roman"/>
                <a:cs typeface="Times New Roman"/>
              </a:rPr>
              <a:t> </a:t>
            </a:r>
            <a:r>
              <a:rPr sz="1600" spc="-10" dirty="0">
                <a:latin typeface="Times New Roman"/>
                <a:cs typeface="Times New Roman"/>
              </a:rPr>
              <a:t>структуры.</a:t>
            </a:r>
            <a:endParaRPr sz="1600">
              <a:latin typeface="Times New Roman"/>
              <a:cs typeface="Times New Roman"/>
            </a:endParaRPr>
          </a:p>
          <a:p>
            <a:pPr marL="217170" indent="-205104">
              <a:lnSpc>
                <a:spcPts val="1730"/>
              </a:lnSpc>
              <a:buAutoNum type="arabicPeriod" startAt="5"/>
              <a:tabLst>
                <a:tab pos="217804" algn="l"/>
              </a:tabLst>
            </a:pPr>
            <a:r>
              <a:rPr sz="1600" dirty="0">
                <a:latin typeface="Times New Roman"/>
                <a:cs typeface="Times New Roman"/>
              </a:rPr>
              <a:t>Децентрализация</a:t>
            </a:r>
            <a:r>
              <a:rPr sz="1600" spc="-15" dirty="0">
                <a:latin typeface="Times New Roman"/>
                <a:cs typeface="Times New Roman"/>
              </a:rPr>
              <a:t> </a:t>
            </a:r>
            <a:r>
              <a:rPr sz="1600" dirty="0">
                <a:latin typeface="Times New Roman"/>
                <a:cs typeface="Times New Roman"/>
              </a:rPr>
              <a:t>и</a:t>
            </a:r>
            <a:r>
              <a:rPr sz="1600" spc="20" dirty="0">
                <a:latin typeface="Times New Roman"/>
                <a:cs typeface="Times New Roman"/>
              </a:rPr>
              <a:t> </a:t>
            </a:r>
            <a:r>
              <a:rPr sz="1600" dirty="0">
                <a:latin typeface="Times New Roman"/>
                <a:cs typeface="Times New Roman"/>
              </a:rPr>
              <a:t>централизация.</a:t>
            </a:r>
            <a:endParaRPr sz="1600">
              <a:latin typeface="Times New Roman"/>
              <a:cs typeface="Times New Roman"/>
            </a:endParaRPr>
          </a:p>
          <a:p>
            <a:pPr marL="217170" indent="-205104">
              <a:lnSpc>
                <a:spcPts val="1730"/>
              </a:lnSpc>
              <a:buAutoNum type="arabicPeriod" startAt="5"/>
              <a:tabLst>
                <a:tab pos="217804" algn="l"/>
              </a:tabLst>
            </a:pPr>
            <a:r>
              <a:rPr sz="1600" spc="-15" dirty="0">
                <a:latin typeface="Times New Roman"/>
                <a:cs typeface="Times New Roman"/>
              </a:rPr>
              <a:t>Модульность </a:t>
            </a:r>
            <a:r>
              <a:rPr sz="1600" spc="-10" dirty="0">
                <a:latin typeface="Times New Roman"/>
                <a:cs typeface="Times New Roman"/>
              </a:rPr>
              <a:t>структуры</a:t>
            </a:r>
            <a:r>
              <a:rPr sz="1600" spc="20" dirty="0">
                <a:latin typeface="Times New Roman"/>
                <a:cs typeface="Times New Roman"/>
              </a:rPr>
              <a:t> </a:t>
            </a:r>
            <a:r>
              <a:rPr sz="1600" spc="-5" dirty="0">
                <a:latin typeface="Times New Roman"/>
                <a:cs typeface="Times New Roman"/>
              </a:rPr>
              <a:t>системы.</a:t>
            </a:r>
            <a:endParaRPr sz="1600">
              <a:latin typeface="Times New Roman"/>
              <a:cs typeface="Times New Roman"/>
            </a:endParaRPr>
          </a:p>
          <a:p>
            <a:pPr marL="217170" indent="-205104">
              <a:lnSpc>
                <a:spcPts val="1730"/>
              </a:lnSpc>
              <a:buAutoNum type="arabicPeriod" startAt="5"/>
              <a:tabLst>
                <a:tab pos="217804" algn="l"/>
              </a:tabLst>
            </a:pPr>
            <a:r>
              <a:rPr sz="1600" spc="-10" dirty="0">
                <a:latin typeface="Times New Roman"/>
                <a:cs typeface="Times New Roman"/>
              </a:rPr>
              <a:t>Структурность </a:t>
            </a:r>
            <a:r>
              <a:rPr sz="1600" spc="-5" dirty="0">
                <a:latin typeface="Times New Roman"/>
                <a:cs typeface="Times New Roman"/>
              </a:rPr>
              <a:t>системы.</a:t>
            </a:r>
            <a:endParaRPr sz="1600">
              <a:latin typeface="Times New Roman"/>
              <a:cs typeface="Times New Roman"/>
            </a:endParaRPr>
          </a:p>
          <a:p>
            <a:pPr marL="12700" marR="5080" algn="just">
              <a:lnSpc>
                <a:spcPct val="90100"/>
              </a:lnSpc>
              <a:spcBef>
                <a:spcPts val="95"/>
              </a:spcBef>
              <a:buAutoNum type="arabicPeriod" startAt="5"/>
              <a:tabLst>
                <a:tab pos="296545" algn="l"/>
              </a:tabLst>
            </a:pPr>
            <a:r>
              <a:rPr sz="1600" spc="-10" dirty="0">
                <a:latin typeface="Times New Roman"/>
                <a:cs typeface="Times New Roman"/>
              </a:rPr>
              <a:t>Направление</a:t>
            </a:r>
            <a:r>
              <a:rPr sz="1600" spc="-5" dirty="0">
                <a:latin typeface="Times New Roman"/>
                <a:cs typeface="Times New Roman"/>
              </a:rPr>
              <a:t> свертки:</a:t>
            </a:r>
            <a:r>
              <a:rPr sz="1600" dirty="0">
                <a:latin typeface="Times New Roman"/>
                <a:cs typeface="Times New Roman"/>
              </a:rPr>
              <a:t> </a:t>
            </a:r>
            <a:r>
              <a:rPr sz="1600" spc="-5" dirty="0">
                <a:latin typeface="Times New Roman"/>
                <a:cs typeface="Times New Roman"/>
              </a:rPr>
              <a:t>информация</a:t>
            </a:r>
            <a:r>
              <a:rPr sz="1600" dirty="0">
                <a:latin typeface="Times New Roman"/>
                <a:cs typeface="Times New Roman"/>
              </a:rPr>
              <a:t> и </a:t>
            </a:r>
            <a:r>
              <a:rPr sz="1600" spc="5" dirty="0">
                <a:latin typeface="Times New Roman"/>
                <a:cs typeface="Times New Roman"/>
              </a:rPr>
              <a:t> </a:t>
            </a:r>
            <a:r>
              <a:rPr sz="1600" spc="-5" dirty="0">
                <a:latin typeface="Times New Roman"/>
                <a:cs typeface="Times New Roman"/>
              </a:rPr>
              <a:t>управляющие воздействия</a:t>
            </a:r>
            <a:r>
              <a:rPr sz="1600" dirty="0">
                <a:latin typeface="Times New Roman"/>
                <a:cs typeface="Times New Roman"/>
              </a:rPr>
              <a:t> </a:t>
            </a:r>
            <a:r>
              <a:rPr sz="1600" spc="-10" dirty="0">
                <a:latin typeface="Times New Roman"/>
                <a:cs typeface="Times New Roman"/>
              </a:rPr>
              <a:t>свертываются, </a:t>
            </a:r>
            <a:r>
              <a:rPr sz="1600" spc="-5" dirty="0">
                <a:latin typeface="Times New Roman"/>
                <a:cs typeface="Times New Roman"/>
              </a:rPr>
              <a:t> укрупняются </a:t>
            </a:r>
            <a:r>
              <a:rPr sz="1600" spc="5" dirty="0">
                <a:latin typeface="Times New Roman"/>
                <a:cs typeface="Times New Roman"/>
              </a:rPr>
              <a:t>при </a:t>
            </a:r>
            <a:r>
              <a:rPr sz="1600" spc="-10" dirty="0">
                <a:latin typeface="Times New Roman"/>
                <a:cs typeface="Times New Roman"/>
              </a:rPr>
              <a:t>движении </a:t>
            </a:r>
            <a:r>
              <a:rPr sz="1600" dirty="0">
                <a:latin typeface="Times New Roman"/>
                <a:cs typeface="Times New Roman"/>
              </a:rPr>
              <a:t>по </a:t>
            </a:r>
            <a:r>
              <a:rPr sz="1600" spc="-5" dirty="0">
                <a:latin typeface="Times New Roman"/>
                <a:cs typeface="Times New Roman"/>
              </a:rPr>
              <a:t>иерархии </a:t>
            </a:r>
            <a:r>
              <a:rPr sz="1600" dirty="0">
                <a:latin typeface="Times New Roman"/>
                <a:cs typeface="Times New Roman"/>
              </a:rPr>
              <a:t> </a:t>
            </a:r>
            <a:r>
              <a:rPr sz="1600" spc="-5" dirty="0">
                <a:latin typeface="Times New Roman"/>
                <a:cs typeface="Times New Roman"/>
              </a:rPr>
              <a:t>снизу </a:t>
            </a:r>
            <a:r>
              <a:rPr sz="1600" dirty="0">
                <a:latin typeface="Times New Roman"/>
                <a:cs typeface="Times New Roman"/>
              </a:rPr>
              <a:t>вверх.</a:t>
            </a:r>
            <a:endParaRPr sz="1600">
              <a:latin typeface="Times New Roman"/>
              <a:cs typeface="Times New Roman"/>
            </a:endParaRPr>
          </a:p>
        </p:txBody>
      </p:sp>
      <p:sp>
        <p:nvSpPr>
          <p:cNvPr id="14" name="object 14"/>
          <p:cNvSpPr txBox="1"/>
          <p:nvPr/>
        </p:nvSpPr>
        <p:spPr>
          <a:xfrm>
            <a:off x="6855333" y="5585866"/>
            <a:ext cx="3737610" cy="929640"/>
          </a:xfrm>
          <a:prstGeom prst="rect">
            <a:avLst/>
          </a:prstGeom>
        </p:spPr>
        <p:txBody>
          <a:bodyPr vert="horz" wrap="square" lIns="0" tIns="13970" rIns="0" bIns="0" rtlCol="0">
            <a:spAutoFit/>
          </a:bodyPr>
          <a:lstStyle/>
          <a:p>
            <a:pPr marL="268605" indent="-256540">
              <a:lnSpc>
                <a:spcPts val="1825"/>
              </a:lnSpc>
              <a:spcBef>
                <a:spcPts val="110"/>
              </a:spcBef>
              <a:buSzPct val="93750"/>
              <a:buAutoNum type="arabicPeriod" startAt="10"/>
              <a:tabLst>
                <a:tab pos="269240" algn="l"/>
                <a:tab pos="2125345" algn="l"/>
              </a:tabLst>
            </a:pPr>
            <a:r>
              <a:rPr sz="1600" dirty="0">
                <a:latin typeface="Times New Roman"/>
                <a:cs typeface="Times New Roman"/>
              </a:rPr>
              <a:t>Минимизация	неопределенности</a:t>
            </a:r>
            <a:endParaRPr sz="1600">
              <a:latin typeface="Times New Roman"/>
              <a:cs typeface="Times New Roman"/>
            </a:endParaRPr>
          </a:p>
          <a:p>
            <a:pPr marL="12700">
              <a:lnSpc>
                <a:spcPts val="1730"/>
              </a:lnSpc>
            </a:pPr>
            <a:r>
              <a:rPr sz="1600" spc="-25" dirty="0">
                <a:latin typeface="Times New Roman"/>
                <a:cs typeface="Times New Roman"/>
              </a:rPr>
              <a:t>переходов</a:t>
            </a:r>
            <a:r>
              <a:rPr sz="1600" spc="15" dirty="0">
                <a:latin typeface="Times New Roman"/>
                <a:cs typeface="Times New Roman"/>
              </a:rPr>
              <a:t> </a:t>
            </a:r>
            <a:r>
              <a:rPr sz="1600" dirty="0">
                <a:latin typeface="Times New Roman"/>
                <a:cs typeface="Times New Roman"/>
              </a:rPr>
              <a:t>системы.</a:t>
            </a:r>
            <a:endParaRPr sz="1600">
              <a:latin typeface="Times New Roman"/>
              <a:cs typeface="Times New Roman"/>
            </a:endParaRPr>
          </a:p>
          <a:p>
            <a:pPr marL="311785" indent="-299085">
              <a:lnSpc>
                <a:spcPts val="1730"/>
              </a:lnSpc>
              <a:buSzPct val="93750"/>
              <a:buAutoNum type="arabicPeriod" startAt="11"/>
              <a:tabLst>
                <a:tab pos="311785" algn="l"/>
              </a:tabLst>
            </a:pPr>
            <a:r>
              <a:rPr sz="1600" dirty="0">
                <a:latin typeface="Times New Roman"/>
                <a:cs typeface="Times New Roman"/>
              </a:rPr>
              <a:t>Достоверность</a:t>
            </a:r>
            <a:r>
              <a:rPr sz="1600" spc="-65" dirty="0">
                <a:latin typeface="Times New Roman"/>
                <a:cs typeface="Times New Roman"/>
              </a:rPr>
              <a:t> </a:t>
            </a:r>
            <a:r>
              <a:rPr sz="1600" dirty="0">
                <a:latin typeface="Times New Roman"/>
                <a:cs typeface="Times New Roman"/>
              </a:rPr>
              <a:t>информации.</a:t>
            </a:r>
            <a:endParaRPr sz="1600">
              <a:latin typeface="Times New Roman"/>
              <a:cs typeface="Times New Roman"/>
            </a:endParaRPr>
          </a:p>
          <a:p>
            <a:pPr marL="317500" indent="-305435">
              <a:lnSpc>
                <a:spcPts val="1825"/>
              </a:lnSpc>
              <a:buSzPct val="93750"/>
              <a:buAutoNum type="arabicPeriod" startAt="11"/>
              <a:tabLst>
                <a:tab pos="318135" algn="l"/>
              </a:tabLst>
            </a:pPr>
            <a:r>
              <a:rPr sz="1600" spc="-5" dirty="0">
                <a:latin typeface="Times New Roman"/>
                <a:cs typeface="Times New Roman"/>
              </a:rPr>
              <a:t>Исполняемость</a:t>
            </a:r>
            <a:r>
              <a:rPr sz="1600" dirty="0">
                <a:latin typeface="Times New Roman"/>
                <a:cs typeface="Times New Roman"/>
              </a:rPr>
              <a:t> </a:t>
            </a:r>
            <a:r>
              <a:rPr sz="1600" spc="-15" dirty="0">
                <a:latin typeface="Times New Roman"/>
                <a:cs typeface="Times New Roman"/>
              </a:rPr>
              <a:t>команд.</a:t>
            </a:r>
            <a:endParaRPr sz="1600">
              <a:latin typeface="Times New Roman"/>
              <a:cs typeface="Times New Roman"/>
            </a:endParaRPr>
          </a:p>
        </p:txBody>
      </p:sp>
      <p:sp>
        <p:nvSpPr>
          <p:cNvPr id="20" name="object 20"/>
          <p:cNvSpPr txBox="1">
            <a:spLocks noGrp="1"/>
          </p:cNvSpPr>
          <p:nvPr>
            <p:ph type="title"/>
          </p:nvPr>
        </p:nvSpPr>
        <p:spPr>
          <a:xfrm>
            <a:off x="2639060" y="916001"/>
            <a:ext cx="6426200" cy="300355"/>
          </a:xfrm>
          <a:prstGeom prst="rect">
            <a:avLst/>
          </a:prstGeom>
        </p:spPr>
        <p:txBody>
          <a:bodyPr vert="horz" wrap="square" lIns="0" tIns="12700" rIns="0" bIns="0" rtlCol="0">
            <a:spAutoFit/>
          </a:bodyPr>
          <a:lstStyle/>
          <a:p>
            <a:pPr marL="12700">
              <a:spcBef>
                <a:spcPts val="100"/>
              </a:spcBef>
            </a:pPr>
            <a:r>
              <a:rPr spc="-10" dirty="0">
                <a:solidFill>
                  <a:srgbClr val="000000"/>
                </a:solidFill>
                <a:latin typeface="Times New Roman"/>
                <a:cs typeface="Times New Roman"/>
              </a:rPr>
              <a:t>Системный</a:t>
            </a:r>
            <a:r>
              <a:rPr spc="70" dirty="0">
                <a:solidFill>
                  <a:srgbClr val="000000"/>
                </a:solidFill>
                <a:latin typeface="Times New Roman"/>
                <a:cs typeface="Times New Roman"/>
              </a:rPr>
              <a:t> </a:t>
            </a:r>
            <a:r>
              <a:rPr spc="-30" dirty="0">
                <a:solidFill>
                  <a:srgbClr val="000000"/>
                </a:solidFill>
                <a:latin typeface="Times New Roman"/>
                <a:cs typeface="Times New Roman"/>
              </a:rPr>
              <a:t>подход</a:t>
            </a:r>
            <a:r>
              <a:rPr spc="-25" dirty="0">
                <a:solidFill>
                  <a:srgbClr val="000000"/>
                </a:solidFill>
                <a:latin typeface="Times New Roman"/>
                <a:cs typeface="Times New Roman"/>
              </a:rPr>
              <a:t> </a:t>
            </a:r>
            <a:r>
              <a:rPr dirty="0">
                <a:solidFill>
                  <a:srgbClr val="000000"/>
                </a:solidFill>
                <a:latin typeface="Times New Roman"/>
                <a:cs typeface="Times New Roman"/>
              </a:rPr>
              <a:t>–</a:t>
            </a:r>
            <a:r>
              <a:rPr spc="-10" dirty="0">
                <a:solidFill>
                  <a:srgbClr val="000000"/>
                </a:solidFill>
                <a:latin typeface="Times New Roman"/>
                <a:cs typeface="Times New Roman"/>
              </a:rPr>
              <a:t> </a:t>
            </a:r>
            <a:r>
              <a:rPr spc="-15" dirty="0">
                <a:solidFill>
                  <a:srgbClr val="000000"/>
                </a:solidFill>
                <a:latin typeface="Times New Roman"/>
                <a:cs typeface="Times New Roman"/>
              </a:rPr>
              <a:t>основа</a:t>
            </a:r>
            <a:r>
              <a:rPr spc="35" dirty="0">
                <a:solidFill>
                  <a:srgbClr val="000000"/>
                </a:solidFill>
                <a:latin typeface="Times New Roman"/>
                <a:cs typeface="Times New Roman"/>
              </a:rPr>
              <a:t> </a:t>
            </a:r>
            <a:r>
              <a:rPr spc="-20" dirty="0">
                <a:solidFill>
                  <a:srgbClr val="000000"/>
                </a:solidFill>
                <a:latin typeface="Times New Roman"/>
                <a:cs typeface="Times New Roman"/>
              </a:rPr>
              <a:t>методологии</a:t>
            </a:r>
            <a:r>
              <a:rPr spc="65" dirty="0">
                <a:solidFill>
                  <a:srgbClr val="000000"/>
                </a:solidFill>
                <a:latin typeface="Times New Roman"/>
                <a:cs typeface="Times New Roman"/>
              </a:rPr>
              <a:t> </a:t>
            </a:r>
            <a:r>
              <a:rPr spc="-15" dirty="0">
                <a:solidFill>
                  <a:srgbClr val="000000"/>
                </a:solidFill>
                <a:latin typeface="Times New Roman"/>
                <a:cs typeface="Times New Roman"/>
              </a:rPr>
              <a:t>системного</a:t>
            </a:r>
            <a:r>
              <a:rPr spc="60" dirty="0">
                <a:solidFill>
                  <a:srgbClr val="000000"/>
                </a:solidFill>
                <a:latin typeface="Times New Roman"/>
                <a:cs typeface="Times New Roman"/>
              </a:rPr>
              <a:t> </a:t>
            </a:r>
            <a:r>
              <a:rPr spc="-10" dirty="0">
                <a:solidFill>
                  <a:srgbClr val="000000"/>
                </a:solidFill>
                <a:latin typeface="Times New Roman"/>
                <a:cs typeface="Times New Roman"/>
              </a:rPr>
              <a:t>анализа.</a:t>
            </a:r>
            <a:endParaRPr>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sp>
        <p:nvSpPr>
          <p:cNvPr id="4" name="object 4"/>
          <p:cNvSpPr txBox="1">
            <a:spLocks noGrp="1"/>
          </p:cNvSpPr>
          <p:nvPr>
            <p:ph type="title"/>
          </p:nvPr>
        </p:nvSpPr>
        <p:spPr>
          <a:xfrm>
            <a:off x="1783792" y="992206"/>
            <a:ext cx="6880859" cy="1672589"/>
          </a:xfrm>
          <a:prstGeom prst="rect">
            <a:avLst/>
          </a:prstGeom>
        </p:spPr>
        <p:txBody>
          <a:bodyPr vert="horz" wrap="square" lIns="0" tIns="12700" rIns="0" bIns="0" rtlCol="0">
            <a:spAutoFit/>
          </a:bodyPr>
          <a:lstStyle/>
          <a:p>
            <a:pPr marL="12700" marR="5080" algn="just">
              <a:lnSpc>
                <a:spcPct val="150100"/>
              </a:lnSpc>
              <a:spcBef>
                <a:spcPts val="100"/>
              </a:spcBef>
            </a:pPr>
            <a:r>
              <a:rPr u="heavy" spc="-10" dirty="0">
                <a:solidFill>
                  <a:srgbClr val="000000"/>
                </a:solidFill>
                <a:uFill>
                  <a:solidFill>
                    <a:srgbClr val="000000"/>
                  </a:solidFill>
                </a:uFill>
                <a:latin typeface="Times New Roman"/>
                <a:cs typeface="Times New Roman"/>
              </a:rPr>
              <a:t>Системный</a:t>
            </a:r>
            <a:r>
              <a:rPr u="heavy" spc="-5" dirty="0">
                <a:solidFill>
                  <a:srgbClr val="000000"/>
                </a:solidFill>
                <a:uFill>
                  <a:solidFill>
                    <a:srgbClr val="000000"/>
                  </a:solidFill>
                </a:uFill>
                <a:latin typeface="Times New Roman"/>
                <a:cs typeface="Times New Roman"/>
              </a:rPr>
              <a:t> </a:t>
            </a:r>
            <a:r>
              <a:rPr u="heavy" spc="-30" dirty="0">
                <a:solidFill>
                  <a:srgbClr val="000000"/>
                </a:solidFill>
                <a:uFill>
                  <a:solidFill>
                    <a:srgbClr val="000000"/>
                  </a:solidFill>
                </a:uFill>
                <a:latin typeface="Times New Roman"/>
                <a:cs typeface="Times New Roman"/>
              </a:rPr>
              <a:t>подход</a:t>
            </a:r>
            <a:r>
              <a:rPr spc="-25" dirty="0">
                <a:solidFill>
                  <a:srgbClr val="000000"/>
                </a:solidFill>
                <a:latin typeface="Times New Roman"/>
                <a:cs typeface="Times New Roman"/>
              </a:rPr>
              <a:t> </a:t>
            </a:r>
            <a:r>
              <a:rPr dirty="0">
                <a:solidFill>
                  <a:srgbClr val="000000"/>
                </a:solidFill>
                <a:latin typeface="Times New Roman"/>
                <a:cs typeface="Times New Roman"/>
              </a:rPr>
              <a:t>—</a:t>
            </a:r>
            <a:r>
              <a:rPr spc="5" dirty="0">
                <a:solidFill>
                  <a:srgbClr val="000000"/>
                </a:solidFill>
                <a:latin typeface="Times New Roman"/>
                <a:cs typeface="Times New Roman"/>
              </a:rPr>
              <a:t> </a:t>
            </a:r>
            <a:r>
              <a:rPr spc="-15" dirty="0">
                <a:solidFill>
                  <a:srgbClr val="000000"/>
                </a:solidFill>
                <a:latin typeface="Times New Roman"/>
                <a:cs typeface="Times New Roman"/>
              </a:rPr>
              <a:t>это</a:t>
            </a:r>
            <a:r>
              <a:rPr spc="-10" dirty="0">
                <a:solidFill>
                  <a:srgbClr val="000000"/>
                </a:solidFill>
                <a:latin typeface="Times New Roman"/>
                <a:cs typeface="Times New Roman"/>
              </a:rPr>
              <a:t> </a:t>
            </a:r>
            <a:r>
              <a:rPr spc="-30" dirty="0">
                <a:solidFill>
                  <a:srgbClr val="000000"/>
                </a:solidFill>
                <a:latin typeface="Times New Roman"/>
                <a:cs typeface="Times New Roman"/>
              </a:rPr>
              <a:t>подход,</a:t>
            </a:r>
            <a:r>
              <a:rPr spc="-25" dirty="0">
                <a:solidFill>
                  <a:srgbClr val="000000"/>
                </a:solidFill>
                <a:latin typeface="Times New Roman"/>
                <a:cs typeface="Times New Roman"/>
              </a:rPr>
              <a:t> </a:t>
            </a:r>
            <a:r>
              <a:rPr spc="-10" dirty="0">
                <a:solidFill>
                  <a:srgbClr val="000000"/>
                </a:solidFill>
                <a:latin typeface="Times New Roman"/>
                <a:cs typeface="Times New Roman"/>
              </a:rPr>
              <a:t>при</a:t>
            </a:r>
            <a:r>
              <a:rPr spc="-5" dirty="0">
                <a:solidFill>
                  <a:srgbClr val="000000"/>
                </a:solidFill>
                <a:latin typeface="Times New Roman"/>
                <a:cs typeface="Times New Roman"/>
              </a:rPr>
              <a:t> </a:t>
            </a:r>
            <a:r>
              <a:rPr spc="-30" dirty="0">
                <a:solidFill>
                  <a:srgbClr val="000000"/>
                </a:solidFill>
                <a:latin typeface="Times New Roman"/>
                <a:cs typeface="Times New Roman"/>
              </a:rPr>
              <a:t>котором</a:t>
            </a:r>
            <a:r>
              <a:rPr spc="-25" dirty="0">
                <a:solidFill>
                  <a:srgbClr val="000000"/>
                </a:solidFill>
                <a:latin typeface="Times New Roman"/>
                <a:cs typeface="Times New Roman"/>
              </a:rPr>
              <a:t> </a:t>
            </a:r>
            <a:r>
              <a:rPr spc="-10" dirty="0">
                <a:solidFill>
                  <a:srgbClr val="000000"/>
                </a:solidFill>
                <a:latin typeface="Times New Roman"/>
                <a:cs typeface="Times New Roman"/>
              </a:rPr>
              <a:t>любая</a:t>
            </a:r>
            <a:r>
              <a:rPr spc="-5" dirty="0">
                <a:solidFill>
                  <a:srgbClr val="000000"/>
                </a:solidFill>
                <a:latin typeface="Times New Roman"/>
                <a:cs typeface="Times New Roman"/>
              </a:rPr>
              <a:t> </a:t>
            </a:r>
            <a:r>
              <a:rPr spc="-10" dirty="0">
                <a:solidFill>
                  <a:srgbClr val="000000"/>
                </a:solidFill>
                <a:latin typeface="Times New Roman"/>
                <a:cs typeface="Times New Roman"/>
              </a:rPr>
              <a:t>система </a:t>
            </a:r>
            <a:r>
              <a:rPr spc="-5" dirty="0">
                <a:solidFill>
                  <a:srgbClr val="000000"/>
                </a:solidFill>
                <a:latin typeface="Times New Roman"/>
                <a:cs typeface="Times New Roman"/>
              </a:rPr>
              <a:t> </a:t>
            </a:r>
            <a:r>
              <a:rPr spc="-15" dirty="0">
                <a:solidFill>
                  <a:srgbClr val="000000"/>
                </a:solidFill>
                <a:latin typeface="Times New Roman"/>
                <a:cs typeface="Times New Roman"/>
              </a:rPr>
              <a:t>(объект)</a:t>
            </a:r>
            <a:r>
              <a:rPr spc="-10" dirty="0">
                <a:solidFill>
                  <a:srgbClr val="000000"/>
                </a:solidFill>
                <a:latin typeface="Times New Roman"/>
                <a:cs typeface="Times New Roman"/>
              </a:rPr>
              <a:t> рассматривается</a:t>
            </a:r>
            <a:r>
              <a:rPr spc="-5" dirty="0">
                <a:solidFill>
                  <a:srgbClr val="000000"/>
                </a:solidFill>
                <a:latin typeface="Times New Roman"/>
                <a:cs typeface="Times New Roman"/>
              </a:rPr>
              <a:t> </a:t>
            </a:r>
            <a:r>
              <a:rPr spc="-15" dirty="0">
                <a:solidFill>
                  <a:srgbClr val="000000"/>
                </a:solidFill>
                <a:latin typeface="Times New Roman"/>
                <a:cs typeface="Times New Roman"/>
              </a:rPr>
              <a:t>как</a:t>
            </a:r>
            <a:r>
              <a:rPr spc="-10" dirty="0">
                <a:solidFill>
                  <a:srgbClr val="000000"/>
                </a:solidFill>
                <a:latin typeface="Times New Roman"/>
                <a:cs typeface="Times New Roman"/>
              </a:rPr>
              <a:t> </a:t>
            </a:r>
            <a:r>
              <a:rPr spc="-5" dirty="0">
                <a:solidFill>
                  <a:srgbClr val="000000"/>
                </a:solidFill>
                <a:latin typeface="Times New Roman"/>
                <a:cs typeface="Times New Roman"/>
              </a:rPr>
              <a:t>совокупность</a:t>
            </a:r>
            <a:r>
              <a:rPr dirty="0">
                <a:solidFill>
                  <a:srgbClr val="000000"/>
                </a:solidFill>
                <a:latin typeface="Times New Roman"/>
                <a:cs typeface="Times New Roman"/>
              </a:rPr>
              <a:t> взаимосвязанных </a:t>
            </a:r>
            <a:r>
              <a:rPr spc="5" dirty="0">
                <a:solidFill>
                  <a:srgbClr val="000000"/>
                </a:solidFill>
                <a:latin typeface="Times New Roman"/>
                <a:cs typeface="Times New Roman"/>
              </a:rPr>
              <a:t> </a:t>
            </a:r>
            <a:r>
              <a:rPr spc="-10" dirty="0">
                <a:solidFill>
                  <a:srgbClr val="000000"/>
                </a:solidFill>
                <a:latin typeface="Times New Roman"/>
                <a:cs typeface="Times New Roman"/>
              </a:rPr>
              <a:t>элементов</a:t>
            </a:r>
            <a:r>
              <a:rPr spc="-5" dirty="0">
                <a:solidFill>
                  <a:srgbClr val="000000"/>
                </a:solidFill>
                <a:latin typeface="Times New Roman"/>
                <a:cs typeface="Times New Roman"/>
              </a:rPr>
              <a:t> </a:t>
            </a:r>
            <a:r>
              <a:rPr spc="-15" dirty="0">
                <a:solidFill>
                  <a:srgbClr val="000000"/>
                </a:solidFill>
                <a:latin typeface="Times New Roman"/>
                <a:cs typeface="Times New Roman"/>
              </a:rPr>
              <a:t>(компонентов),</a:t>
            </a:r>
            <a:r>
              <a:rPr spc="-10" dirty="0">
                <a:solidFill>
                  <a:srgbClr val="000000"/>
                </a:solidFill>
                <a:latin typeface="Times New Roman"/>
                <a:cs typeface="Times New Roman"/>
              </a:rPr>
              <a:t> </a:t>
            </a:r>
            <a:r>
              <a:rPr spc="-5" dirty="0">
                <a:solidFill>
                  <a:srgbClr val="000000"/>
                </a:solidFill>
                <a:latin typeface="Times New Roman"/>
                <a:cs typeface="Times New Roman"/>
              </a:rPr>
              <a:t>имеющая</a:t>
            </a:r>
            <a:r>
              <a:rPr dirty="0">
                <a:solidFill>
                  <a:srgbClr val="000000"/>
                </a:solidFill>
                <a:latin typeface="Times New Roman"/>
                <a:cs typeface="Times New Roman"/>
              </a:rPr>
              <a:t> </a:t>
            </a:r>
            <a:r>
              <a:rPr spc="-25" dirty="0">
                <a:solidFill>
                  <a:srgbClr val="000000"/>
                </a:solidFill>
                <a:latin typeface="Times New Roman"/>
                <a:cs typeface="Times New Roman"/>
              </a:rPr>
              <a:t>выход</a:t>
            </a:r>
            <a:r>
              <a:rPr spc="-20" dirty="0">
                <a:solidFill>
                  <a:srgbClr val="000000"/>
                </a:solidFill>
                <a:latin typeface="Times New Roman"/>
                <a:cs typeface="Times New Roman"/>
              </a:rPr>
              <a:t> </a:t>
            </a:r>
            <a:r>
              <a:rPr spc="-5" dirty="0">
                <a:solidFill>
                  <a:srgbClr val="000000"/>
                </a:solidFill>
                <a:latin typeface="Times New Roman"/>
                <a:cs typeface="Times New Roman"/>
              </a:rPr>
              <a:t>(цель),</a:t>
            </a:r>
            <a:r>
              <a:rPr dirty="0">
                <a:solidFill>
                  <a:srgbClr val="000000"/>
                </a:solidFill>
                <a:latin typeface="Times New Roman"/>
                <a:cs typeface="Times New Roman"/>
              </a:rPr>
              <a:t> </a:t>
            </a:r>
            <a:r>
              <a:rPr spc="-35" dirty="0">
                <a:solidFill>
                  <a:srgbClr val="000000"/>
                </a:solidFill>
                <a:latin typeface="Times New Roman"/>
                <a:cs typeface="Times New Roman"/>
              </a:rPr>
              <a:t>вход</a:t>
            </a:r>
            <a:r>
              <a:rPr spc="-30" dirty="0">
                <a:solidFill>
                  <a:srgbClr val="000000"/>
                </a:solidFill>
                <a:latin typeface="Times New Roman"/>
                <a:cs typeface="Times New Roman"/>
              </a:rPr>
              <a:t> </a:t>
            </a:r>
            <a:r>
              <a:rPr dirty="0">
                <a:solidFill>
                  <a:srgbClr val="000000"/>
                </a:solidFill>
                <a:latin typeface="Times New Roman"/>
                <a:cs typeface="Times New Roman"/>
              </a:rPr>
              <a:t>(ресурсы), </a:t>
            </a:r>
            <a:r>
              <a:rPr spc="5" dirty="0">
                <a:solidFill>
                  <a:srgbClr val="000000"/>
                </a:solidFill>
                <a:latin typeface="Times New Roman"/>
                <a:cs typeface="Times New Roman"/>
              </a:rPr>
              <a:t> </a:t>
            </a:r>
            <a:r>
              <a:rPr spc="-10" dirty="0">
                <a:solidFill>
                  <a:srgbClr val="000000"/>
                </a:solidFill>
                <a:latin typeface="Times New Roman"/>
                <a:cs typeface="Times New Roman"/>
              </a:rPr>
              <a:t>связь</a:t>
            </a:r>
            <a:r>
              <a:rPr dirty="0">
                <a:solidFill>
                  <a:srgbClr val="000000"/>
                </a:solidFill>
                <a:latin typeface="Times New Roman"/>
                <a:cs typeface="Times New Roman"/>
              </a:rPr>
              <a:t> с</a:t>
            </a:r>
            <a:r>
              <a:rPr spc="-5" dirty="0">
                <a:solidFill>
                  <a:srgbClr val="000000"/>
                </a:solidFill>
                <a:latin typeface="Times New Roman"/>
                <a:cs typeface="Times New Roman"/>
              </a:rPr>
              <a:t> внешней</a:t>
            </a:r>
            <a:r>
              <a:rPr spc="10" dirty="0">
                <a:solidFill>
                  <a:srgbClr val="000000"/>
                </a:solidFill>
                <a:latin typeface="Times New Roman"/>
                <a:cs typeface="Times New Roman"/>
              </a:rPr>
              <a:t> </a:t>
            </a:r>
            <a:r>
              <a:rPr spc="-5" dirty="0">
                <a:solidFill>
                  <a:srgbClr val="000000"/>
                </a:solidFill>
                <a:latin typeface="Times New Roman"/>
                <a:cs typeface="Times New Roman"/>
              </a:rPr>
              <a:t>средой,</a:t>
            </a:r>
            <a:r>
              <a:rPr spc="-25" dirty="0">
                <a:solidFill>
                  <a:srgbClr val="000000"/>
                </a:solidFill>
                <a:latin typeface="Times New Roman"/>
                <a:cs typeface="Times New Roman"/>
              </a:rPr>
              <a:t> </a:t>
            </a:r>
            <a:r>
              <a:rPr spc="-15" dirty="0">
                <a:solidFill>
                  <a:srgbClr val="000000"/>
                </a:solidFill>
                <a:latin typeface="Times New Roman"/>
                <a:cs typeface="Times New Roman"/>
              </a:rPr>
              <a:t>обратную</a:t>
            </a:r>
            <a:r>
              <a:rPr spc="30" dirty="0">
                <a:solidFill>
                  <a:srgbClr val="000000"/>
                </a:solidFill>
                <a:latin typeface="Times New Roman"/>
                <a:cs typeface="Times New Roman"/>
              </a:rPr>
              <a:t> </a:t>
            </a:r>
            <a:r>
              <a:rPr spc="-10" dirty="0">
                <a:solidFill>
                  <a:srgbClr val="000000"/>
                </a:solidFill>
                <a:latin typeface="Times New Roman"/>
                <a:cs typeface="Times New Roman"/>
              </a:rPr>
              <a:t>связь.</a:t>
            </a:r>
            <a:endParaRPr>
              <a:latin typeface="Times New Roman"/>
              <a:cs typeface="Times New Roman"/>
            </a:endParaRPr>
          </a:p>
        </p:txBody>
      </p:sp>
      <p:sp>
        <p:nvSpPr>
          <p:cNvPr id="5" name="object 5"/>
          <p:cNvSpPr txBox="1"/>
          <p:nvPr/>
        </p:nvSpPr>
        <p:spPr>
          <a:xfrm>
            <a:off x="1762759" y="2726183"/>
            <a:ext cx="7270750" cy="1040765"/>
          </a:xfrm>
          <a:prstGeom prst="rect">
            <a:avLst/>
          </a:prstGeom>
        </p:spPr>
        <p:txBody>
          <a:bodyPr vert="horz" wrap="square" lIns="0" tIns="12700" rIns="0" bIns="0" rtlCol="0">
            <a:spAutoFit/>
          </a:bodyPr>
          <a:lstStyle/>
          <a:p>
            <a:pPr marL="12700">
              <a:spcBef>
                <a:spcPts val="100"/>
              </a:spcBef>
            </a:pPr>
            <a:r>
              <a:rPr b="1" spc="-20" dirty="0">
                <a:latin typeface="Times New Roman"/>
                <a:cs typeface="Times New Roman"/>
              </a:rPr>
              <a:t>Аспекты:</a:t>
            </a:r>
            <a:endParaRPr>
              <a:latin typeface="Times New Roman"/>
              <a:cs typeface="Times New Roman"/>
            </a:endParaRPr>
          </a:p>
          <a:p>
            <a:pPr>
              <a:spcBef>
                <a:spcPts val="20"/>
              </a:spcBef>
            </a:pPr>
            <a:endParaRPr sz="1700">
              <a:latin typeface="Times New Roman"/>
              <a:cs typeface="Times New Roman"/>
            </a:endParaRPr>
          </a:p>
          <a:p>
            <a:pPr marL="12700" marR="5080" indent="173990">
              <a:lnSpc>
                <a:spcPts val="1939"/>
              </a:lnSpc>
              <a:spcBef>
                <a:spcPts val="5"/>
              </a:spcBef>
              <a:tabLst>
                <a:tab pos="554990" algn="l"/>
                <a:tab pos="3030855" algn="l"/>
                <a:tab pos="3561715" algn="l"/>
                <a:tab pos="6141085" algn="l"/>
              </a:tabLst>
            </a:pPr>
            <a:r>
              <a:rPr i="1" spc="10" dirty="0">
                <a:latin typeface="Times New Roman"/>
                <a:cs typeface="Times New Roman"/>
              </a:rPr>
              <a:t>1</a:t>
            </a:r>
            <a:r>
              <a:rPr i="1" dirty="0">
                <a:latin typeface="Times New Roman"/>
                <a:cs typeface="Times New Roman"/>
              </a:rPr>
              <a:t>.	</a:t>
            </a:r>
            <a:r>
              <a:rPr i="1" spc="-10" dirty="0">
                <a:latin typeface="Times New Roman"/>
                <a:cs typeface="Times New Roman"/>
              </a:rPr>
              <a:t>с</a:t>
            </a:r>
            <a:r>
              <a:rPr i="1" spc="10" dirty="0">
                <a:latin typeface="Times New Roman"/>
                <a:cs typeface="Times New Roman"/>
              </a:rPr>
              <a:t>и</a:t>
            </a:r>
            <a:r>
              <a:rPr i="1" spc="-10" dirty="0">
                <a:latin typeface="Times New Roman"/>
                <a:cs typeface="Times New Roman"/>
              </a:rPr>
              <a:t>с</a:t>
            </a:r>
            <a:r>
              <a:rPr i="1" spc="-5" dirty="0">
                <a:latin typeface="Times New Roman"/>
                <a:cs typeface="Times New Roman"/>
              </a:rPr>
              <a:t>т</a:t>
            </a:r>
            <a:r>
              <a:rPr i="1" spc="-60" dirty="0">
                <a:latin typeface="Times New Roman"/>
                <a:cs typeface="Times New Roman"/>
              </a:rPr>
              <a:t>е</a:t>
            </a:r>
            <a:r>
              <a:rPr i="1" spc="-5" dirty="0">
                <a:latin typeface="Times New Roman"/>
                <a:cs typeface="Times New Roman"/>
              </a:rPr>
              <a:t>мн</a:t>
            </a:r>
            <a:r>
              <a:rPr i="1" spc="15" dirty="0">
                <a:latin typeface="Times New Roman"/>
                <a:cs typeface="Times New Roman"/>
              </a:rPr>
              <a:t>о</a:t>
            </a:r>
            <a:r>
              <a:rPr i="1" dirty="0">
                <a:latin typeface="Times New Roman"/>
                <a:cs typeface="Times New Roman"/>
              </a:rPr>
              <a:t>-</a:t>
            </a:r>
            <a:r>
              <a:rPr i="1" spc="-55" dirty="0">
                <a:latin typeface="Times New Roman"/>
                <a:cs typeface="Times New Roman"/>
              </a:rPr>
              <a:t>э</a:t>
            </a:r>
            <a:r>
              <a:rPr i="1" spc="50" dirty="0">
                <a:latin typeface="Times New Roman"/>
                <a:cs typeface="Times New Roman"/>
              </a:rPr>
              <a:t>л</a:t>
            </a:r>
            <a:r>
              <a:rPr i="1" spc="-60" dirty="0">
                <a:latin typeface="Times New Roman"/>
                <a:cs typeface="Times New Roman"/>
              </a:rPr>
              <a:t>е</a:t>
            </a:r>
            <a:r>
              <a:rPr i="1" spc="-5" dirty="0">
                <a:latin typeface="Times New Roman"/>
                <a:cs typeface="Times New Roman"/>
              </a:rPr>
              <a:t>ме</a:t>
            </a:r>
            <a:r>
              <a:rPr i="1" spc="-10" dirty="0">
                <a:latin typeface="Times New Roman"/>
                <a:cs typeface="Times New Roman"/>
              </a:rPr>
              <a:t>н</a:t>
            </a:r>
            <a:r>
              <a:rPr i="1" spc="-5" dirty="0">
                <a:latin typeface="Times New Roman"/>
                <a:cs typeface="Times New Roman"/>
              </a:rPr>
              <a:t>т</a:t>
            </a:r>
            <a:r>
              <a:rPr i="1" spc="-10" dirty="0">
                <a:latin typeface="Times New Roman"/>
                <a:cs typeface="Times New Roman"/>
              </a:rPr>
              <a:t>н</a:t>
            </a:r>
            <a:r>
              <a:rPr i="1" spc="10" dirty="0">
                <a:latin typeface="Times New Roman"/>
                <a:cs typeface="Times New Roman"/>
              </a:rPr>
              <a:t>о</a:t>
            </a:r>
            <a:r>
              <a:rPr i="1" spc="-10" dirty="0">
                <a:latin typeface="Times New Roman"/>
                <a:cs typeface="Times New Roman"/>
              </a:rPr>
              <a:t>г</a:t>
            </a:r>
            <a:r>
              <a:rPr i="1" dirty="0">
                <a:latin typeface="Times New Roman"/>
                <a:cs typeface="Times New Roman"/>
              </a:rPr>
              <a:t>о	</a:t>
            </a:r>
            <a:r>
              <a:rPr i="1" spc="10" dirty="0">
                <a:latin typeface="Times New Roman"/>
                <a:cs typeface="Times New Roman"/>
              </a:rPr>
              <a:t>и</a:t>
            </a:r>
            <a:r>
              <a:rPr i="1" spc="5" dirty="0">
                <a:latin typeface="Times New Roman"/>
                <a:cs typeface="Times New Roman"/>
              </a:rPr>
              <a:t>л</a:t>
            </a:r>
            <a:r>
              <a:rPr i="1" dirty="0">
                <a:latin typeface="Times New Roman"/>
                <a:cs typeface="Times New Roman"/>
              </a:rPr>
              <a:t>и	</a:t>
            </a:r>
            <a:r>
              <a:rPr i="1" spc="-10" dirty="0">
                <a:latin typeface="Times New Roman"/>
                <a:cs typeface="Times New Roman"/>
              </a:rPr>
              <a:t>с</a:t>
            </a:r>
            <a:r>
              <a:rPr i="1" spc="10" dirty="0">
                <a:latin typeface="Times New Roman"/>
                <a:cs typeface="Times New Roman"/>
              </a:rPr>
              <a:t>и</a:t>
            </a:r>
            <a:r>
              <a:rPr i="1" spc="-10" dirty="0">
                <a:latin typeface="Times New Roman"/>
                <a:cs typeface="Times New Roman"/>
              </a:rPr>
              <a:t>с</a:t>
            </a:r>
            <a:r>
              <a:rPr i="1" spc="-5" dirty="0">
                <a:latin typeface="Times New Roman"/>
                <a:cs typeface="Times New Roman"/>
              </a:rPr>
              <a:t>т</a:t>
            </a:r>
            <a:r>
              <a:rPr i="1" spc="-60" dirty="0">
                <a:latin typeface="Times New Roman"/>
                <a:cs typeface="Times New Roman"/>
              </a:rPr>
              <a:t>е</a:t>
            </a:r>
            <a:r>
              <a:rPr i="1" dirty="0">
                <a:latin typeface="Times New Roman"/>
                <a:cs typeface="Times New Roman"/>
              </a:rPr>
              <a:t>м</a:t>
            </a:r>
            <a:r>
              <a:rPr i="1" spc="-5" dirty="0">
                <a:latin typeface="Times New Roman"/>
                <a:cs typeface="Times New Roman"/>
              </a:rPr>
              <a:t>н</a:t>
            </a:r>
            <a:r>
              <a:rPr i="1" spc="5" dirty="0">
                <a:latin typeface="Times New Roman"/>
                <a:cs typeface="Times New Roman"/>
              </a:rPr>
              <a:t>о</a:t>
            </a:r>
            <a:r>
              <a:rPr i="1" dirty="0">
                <a:latin typeface="Times New Roman"/>
                <a:cs typeface="Times New Roman"/>
              </a:rPr>
              <a:t>-</a:t>
            </a:r>
            <a:r>
              <a:rPr i="1" spc="-75" dirty="0">
                <a:latin typeface="Times New Roman"/>
                <a:cs typeface="Times New Roman"/>
              </a:rPr>
              <a:t>к</a:t>
            </a:r>
            <a:r>
              <a:rPr i="1" spc="-60" dirty="0">
                <a:latin typeface="Times New Roman"/>
                <a:cs typeface="Times New Roman"/>
              </a:rPr>
              <a:t>о</a:t>
            </a:r>
            <a:r>
              <a:rPr i="1" spc="-20" dirty="0">
                <a:latin typeface="Times New Roman"/>
                <a:cs typeface="Times New Roman"/>
              </a:rPr>
              <a:t>м</a:t>
            </a:r>
            <a:r>
              <a:rPr i="1" spc="10" dirty="0">
                <a:latin typeface="Times New Roman"/>
                <a:cs typeface="Times New Roman"/>
              </a:rPr>
              <a:t>п</a:t>
            </a:r>
            <a:r>
              <a:rPr i="1" spc="55" dirty="0">
                <a:latin typeface="Times New Roman"/>
                <a:cs typeface="Times New Roman"/>
              </a:rPr>
              <a:t>л</a:t>
            </a:r>
            <a:r>
              <a:rPr i="1" dirty="0">
                <a:latin typeface="Times New Roman"/>
                <a:cs typeface="Times New Roman"/>
              </a:rPr>
              <a:t>е</a:t>
            </a:r>
            <a:r>
              <a:rPr i="1" spc="-80" dirty="0">
                <a:latin typeface="Times New Roman"/>
                <a:cs typeface="Times New Roman"/>
              </a:rPr>
              <a:t>к</a:t>
            </a:r>
            <a:r>
              <a:rPr i="1" dirty="0">
                <a:latin typeface="Times New Roman"/>
                <a:cs typeface="Times New Roman"/>
              </a:rPr>
              <a:t>с</a:t>
            </a:r>
            <a:r>
              <a:rPr i="1" spc="-10" dirty="0">
                <a:latin typeface="Times New Roman"/>
                <a:cs typeface="Times New Roman"/>
              </a:rPr>
              <a:t>н</a:t>
            </a:r>
            <a:r>
              <a:rPr i="1" spc="10" dirty="0">
                <a:latin typeface="Times New Roman"/>
                <a:cs typeface="Times New Roman"/>
              </a:rPr>
              <a:t>о</a:t>
            </a:r>
            <a:r>
              <a:rPr i="1" spc="-5" dirty="0">
                <a:latin typeface="Times New Roman"/>
                <a:cs typeface="Times New Roman"/>
              </a:rPr>
              <a:t>г</a:t>
            </a:r>
            <a:r>
              <a:rPr i="1" spc="-35" dirty="0">
                <a:latin typeface="Times New Roman"/>
                <a:cs typeface="Times New Roman"/>
              </a:rPr>
              <a:t>о</a:t>
            </a:r>
            <a:r>
              <a:rPr dirty="0">
                <a:latin typeface="Times New Roman"/>
                <a:cs typeface="Times New Roman"/>
              </a:rPr>
              <a:t>,	</a:t>
            </a:r>
            <a:r>
              <a:rPr spc="-10" dirty="0">
                <a:latin typeface="Times New Roman"/>
                <a:cs typeface="Times New Roman"/>
              </a:rPr>
              <a:t>с</a:t>
            </a:r>
            <a:r>
              <a:rPr spc="55" dirty="0">
                <a:latin typeface="Times New Roman"/>
                <a:cs typeface="Times New Roman"/>
              </a:rPr>
              <a:t>о</a:t>
            </a:r>
            <a:r>
              <a:rPr spc="-10" dirty="0">
                <a:latin typeface="Times New Roman"/>
                <a:cs typeface="Times New Roman"/>
              </a:rPr>
              <a:t>с</a:t>
            </a:r>
            <a:r>
              <a:rPr spc="-20" dirty="0">
                <a:latin typeface="Times New Roman"/>
                <a:cs typeface="Times New Roman"/>
              </a:rPr>
              <a:t>т</a:t>
            </a:r>
            <a:r>
              <a:rPr spc="-40" dirty="0">
                <a:latin typeface="Times New Roman"/>
                <a:cs typeface="Times New Roman"/>
              </a:rPr>
              <a:t>о</a:t>
            </a:r>
            <a:r>
              <a:rPr spc="10" dirty="0">
                <a:latin typeface="Times New Roman"/>
                <a:cs typeface="Times New Roman"/>
              </a:rPr>
              <a:t>я</a:t>
            </a:r>
            <a:r>
              <a:rPr dirty="0">
                <a:latin typeface="Times New Roman"/>
                <a:cs typeface="Times New Roman"/>
              </a:rPr>
              <a:t>щ</a:t>
            </a:r>
            <a:r>
              <a:rPr spc="-10" dirty="0">
                <a:latin typeface="Times New Roman"/>
                <a:cs typeface="Times New Roman"/>
              </a:rPr>
              <a:t>е</a:t>
            </a:r>
            <a:r>
              <a:rPr spc="-45" dirty="0">
                <a:latin typeface="Times New Roman"/>
                <a:cs typeface="Times New Roman"/>
              </a:rPr>
              <a:t>г</a:t>
            </a:r>
            <a:r>
              <a:rPr dirty="0">
                <a:latin typeface="Times New Roman"/>
                <a:cs typeface="Times New Roman"/>
              </a:rPr>
              <a:t>о  </a:t>
            </a:r>
            <a:r>
              <a:rPr spc="-15" dirty="0">
                <a:latin typeface="Times New Roman"/>
                <a:cs typeface="Times New Roman"/>
              </a:rPr>
              <a:t>элементов,</a:t>
            </a:r>
            <a:r>
              <a:rPr spc="35" dirty="0">
                <a:latin typeface="Times New Roman"/>
                <a:cs typeface="Times New Roman"/>
              </a:rPr>
              <a:t> </a:t>
            </a:r>
            <a:r>
              <a:rPr dirty="0">
                <a:latin typeface="Times New Roman"/>
                <a:cs typeface="Times New Roman"/>
              </a:rPr>
              <a:t>составляющих</a:t>
            </a:r>
            <a:r>
              <a:rPr spc="25" dirty="0">
                <a:latin typeface="Times New Roman"/>
                <a:cs typeface="Times New Roman"/>
              </a:rPr>
              <a:t> </a:t>
            </a:r>
            <a:r>
              <a:rPr spc="-15" dirty="0">
                <a:latin typeface="Times New Roman"/>
                <a:cs typeface="Times New Roman"/>
              </a:rPr>
              <a:t>данную</a:t>
            </a:r>
            <a:r>
              <a:rPr spc="55" dirty="0">
                <a:latin typeface="Times New Roman"/>
                <a:cs typeface="Times New Roman"/>
              </a:rPr>
              <a:t> </a:t>
            </a:r>
            <a:r>
              <a:rPr spc="-35" dirty="0">
                <a:latin typeface="Times New Roman"/>
                <a:cs typeface="Times New Roman"/>
              </a:rPr>
              <a:t>систему.</a:t>
            </a:r>
            <a:endParaRPr>
              <a:latin typeface="Times New Roman"/>
              <a:cs typeface="Times New Roman"/>
            </a:endParaRPr>
          </a:p>
        </p:txBody>
      </p:sp>
      <p:sp>
        <p:nvSpPr>
          <p:cNvPr id="6" name="object 6"/>
          <p:cNvSpPr txBox="1"/>
          <p:nvPr/>
        </p:nvSpPr>
        <p:spPr>
          <a:xfrm>
            <a:off x="9208770" y="3220339"/>
            <a:ext cx="1382395" cy="299720"/>
          </a:xfrm>
          <a:prstGeom prst="rect">
            <a:avLst/>
          </a:prstGeom>
        </p:spPr>
        <p:txBody>
          <a:bodyPr vert="horz" wrap="square" lIns="0" tIns="12700" rIns="0" bIns="0" rtlCol="0">
            <a:spAutoFit/>
          </a:bodyPr>
          <a:lstStyle/>
          <a:p>
            <a:pPr marL="12700">
              <a:spcBef>
                <a:spcPts val="100"/>
              </a:spcBef>
              <a:tabLst>
                <a:tab pos="316865" algn="l"/>
              </a:tabLst>
            </a:pPr>
            <a:r>
              <a:rPr dirty="0">
                <a:latin typeface="Times New Roman"/>
                <a:cs typeface="Times New Roman"/>
              </a:rPr>
              <a:t>в	</a:t>
            </a:r>
            <a:r>
              <a:rPr spc="-10" dirty="0">
                <a:latin typeface="Times New Roman"/>
                <a:cs typeface="Times New Roman"/>
              </a:rPr>
              <a:t>выявлении</a:t>
            </a:r>
            <a:endParaRPr>
              <a:latin typeface="Times New Roman"/>
              <a:cs typeface="Times New Roman"/>
            </a:endParaRPr>
          </a:p>
        </p:txBody>
      </p:sp>
      <p:sp>
        <p:nvSpPr>
          <p:cNvPr id="7" name="object 7"/>
          <p:cNvSpPr txBox="1"/>
          <p:nvPr/>
        </p:nvSpPr>
        <p:spPr>
          <a:xfrm>
            <a:off x="1762759" y="3961257"/>
            <a:ext cx="7716520" cy="793750"/>
          </a:xfrm>
          <a:prstGeom prst="rect">
            <a:avLst/>
          </a:prstGeom>
        </p:spPr>
        <p:txBody>
          <a:bodyPr vert="horz" wrap="square" lIns="0" tIns="43815" rIns="0" bIns="0" rtlCol="0">
            <a:spAutoFit/>
          </a:bodyPr>
          <a:lstStyle/>
          <a:p>
            <a:pPr marL="12700" marR="5080" indent="173990" algn="just">
              <a:lnSpc>
                <a:spcPts val="1939"/>
              </a:lnSpc>
              <a:spcBef>
                <a:spcPts val="345"/>
              </a:spcBef>
            </a:pPr>
            <a:r>
              <a:rPr spc="5" dirty="0">
                <a:latin typeface="Times New Roman"/>
                <a:cs typeface="Times New Roman"/>
              </a:rPr>
              <a:t>2.</a:t>
            </a:r>
            <a:r>
              <a:rPr spc="10" dirty="0">
                <a:latin typeface="Times New Roman"/>
                <a:cs typeface="Times New Roman"/>
              </a:rPr>
              <a:t> </a:t>
            </a:r>
            <a:r>
              <a:rPr i="1" spc="-15" dirty="0">
                <a:latin typeface="Times New Roman"/>
                <a:cs typeface="Times New Roman"/>
              </a:rPr>
              <a:t>системно-структурного,</a:t>
            </a:r>
            <a:r>
              <a:rPr i="1" spc="-10" dirty="0">
                <a:latin typeface="Times New Roman"/>
                <a:cs typeface="Times New Roman"/>
              </a:rPr>
              <a:t> </a:t>
            </a:r>
            <a:r>
              <a:rPr spc="-10" dirty="0">
                <a:latin typeface="Times New Roman"/>
                <a:cs typeface="Times New Roman"/>
              </a:rPr>
              <a:t>заключающегося</a:t>
            </a:r>
            <a:r>
              <a:rPr spc="-5" dirty="0">
                <a:latin typeface="Times New Roman"/>
                <a:cs typeface="Times New Roman"/>
              </a:rPr>
              <a:t> </a:t>
            </a:r>
            <a:r>
              <a:rPr dirty="0">
                <a:latin typeface="Times New Roman"/>
                <a:cs typeface="Times New Roman"/>
              </a:rPr>
              <a:t>в</a:t>
            </a:r>
            <a:r>
              <a:rPr spc="5" dirty="0">
                <a:latin typeface="Times New Roman"/>
                <a:cs typeface="Times New Roman"/>
              </a:rPr>
              <a:t> </a:t>
            </a:r>
            <a:r>
              <a:rPr spc="-10" dirty="0">
                <a:latin typeface="Times New Roman"/>
                <a:cs typeface="Times New Roman"/>
              </a:rPr>
              <a:t>выяснении</a:t>
            </a:r>
            <a:r>
              <a:rPr spc="-5" dirty="0">
                <a:latin typeface="Times New Roman"/>
                <a:cs typeface="Times New Roman"/>
              </a:rPr>
              <a:t> внутренних </a:t>
            </a:r>
            <a:r>
              <a:rPr dirty="0">
                <a:latin typeface="Times New Roman"/>
                <a:cs typeface="Times New Roman"/>
              </a:rPr>
              <a:t> </a:t>
            </a:r>
            <a:r>
              <a:rPr spc="-5" dirty="0">
                <a:latin typeface="Times New Roman"/>
                <a:cs typeface="Times New Roman"/>
              </a:rPr>
              <a:t>зависимостей</a:t>
            </a:r>
            <a:r>
              <a:rPr dirty="0">
                <a:latin typeface="Times New Roman"/>
                <a:cs typeface="Times New Roman"/>
              </a:rPr>
              <a:t> между</a:t>
            </a:r>
            <a:r>
              <a:rPr spc="5" dirty="0">
                <a:latin typeface="Times New Roman"/>
                <a:cs typeface="Times New Roman"/>
              </a:rPr>
              <a:t> </a:t>
            </a:r>
            <a:r>
              <a:rPr spc="-5" dirty="0">
                <a:latin typeface="Times New Roman"/>
                <a:cs typeface="Times New Roman"/>
              </a:rPr>
              <a:t>элементами</a:t>
            </a:r>
            <a:r>
              <a:rPr dirty="0">
                <a:latin typeface="Times New Roman"/>
                <a:cs typeface="Times New Roman"/>
              </a:rPr>
              <a:t> </a:t>
            </a:r>
            <a:r>
              <a:rPr spc="-5" dirty="0">
                <a:latin typeface="Times New Roman"/>
                <a:cs typeface="Times New Roman"/>
              </a:rPr>
              <a:t>данной</a:t>
            </a:r>
            <a:r>
              <a:rPr dirty="0">
                <a:latin typeface="Times New Roman"/>
                <a:cs typeface="Times New Roman"/>
              </a:rPr>
              <a:t> </a:t>
            </a:r>
            <a:r>
              <a:rPr spc="-5" dirty="0">
                <a:latin typeface="Times New Roman"/>
                <a:cs typeface="Times New Roman"/>
              </a:rPr>
              <a:t>системы</a:t>
            </a:r>
            <a:r>
              <a:rPr dirty="0">
                <a:latin typeface="Times New Roman"/>
                <a:cs typeface="Times New Roman"/>
              </a:rPr>
              <a:t> и</a:t>
            </a:r>
            <a:r>
              <a:rPr spc="5" dirty="0">
                <a:latin typeface="Times New Roman"/>
                <a:cs typeface="Times New Roman"/>
              </a:rPr>
              <a:t> </a:t>
            </a:r>
            <a:r>
              <a:rPr spc="-10" dirty="0">
                <a:latin typeface="Times New Roman"/>
                <a:cs typeface="Times New Roman"/>
              </a:rPr>
              <a:t>позволяющего </a:t>
            </a:r>
            <a:r>
              <a:rPr spc="-5" dirty="0">
                <a:latin typeface="Times New Roman"/>
                <a:cs typeface="Times New Roman"/>
              </a:rPr>
              <a:t> </a:t>
            </a:r>
            <a:r>
              <a:rPr spc="-10" dirty="0">
                <a:latin typeface="Times New Roman"/>
                <a:cs typeface="Times New Roman"/>
              </a:rPr>
              <a:t>представление</a:t>
            </a:r>
            <a:r>
              <a:rPr spc="60" dirty="0">
                <a:latin typeface="Times New Roman"/>
                <a:cs typeface="Times New Roman"/>
              </a:rPr>
              <a:t> </a:t>
            </a:r>
            <a:r>
              <a:rPr dirty="0">
                <a:latin typeface="Times New Roman"/>
                <a:cs typeface="Times New Roman"/>
              </a:rPr>
              <a:t>о</a:t>
            </a:r>
            <a:r>
              <a:rPr spc="-5" dirty="0">
                <a:latin typeface="Times New Roman"/>
                <a:cs typeface="Times New Roman"/>
              </a:rPr>
              <a:t> </a:t>
            </a:r>
            <a:r>
              <a:rPr spc="-10" dirty="0">
                <a:latin typeface="Times New Roman"/>
                <a:cs typeface="Times New Roman"/>
              </a:rPr>
              <a:t>внутренней</a:t>
            </a:r>
            <a:r>
              <a:rPr spc="65" dirty="0">
                <a:latin typeface="Times New Roman"/>
                <a:cs typeface="Times New Roman"/>
              </a:rPr>
              <a:t> </a:t>
            </a:r>
            <a:r>
              <a:rPr spc="-5" dirty="0">
                <a:latin typeface="Times New Roman"/>
                <a:cs typeface="Times New Roman"/>
              </a:rPr>
              <a:t>организации</a:t>
            </a:r>
            <a:r>
              <a:rPr spc="5" dirty="0">
                <a:latin typeface="Times New Roman"/>
                <a:cs typeface="Times New Roman"/>
              </a:rPr>
              <a:t> </a:t>
            </a:r>
            <a:r>
              <a:rPr dirty="0">
                <a:latin typeface="Times New Roman"/>
                <a:cs typeface="Times New Roman"/>
              </a:rPr>
              <a:t>(строении)</a:t>
            </a:r>
            <a:r>
              <a:rPr spc="-10" dirty="0">
                <a:latin typeface="Times New Roman"/>
                <a:cs typeface="Times New Roman"/>
              </a:rPr>
              <a:t> </a:t>
            </a:r>
            <a:r>
              <a:rPr spc="-15" dirty="0">
                <a:latin typeface="Times New Roman"/>
                <a:cs typeface="Times New Roman"/>
              </a:rPr>
              <a:t>исследуемой</a:t>
            </a:r>
            <a:r>
              <a:rPr spc="90" dirty="0">
                <a:latin typeface="Times New Roman"/>
                <a:cs typeface="Times New Roman"/>
              </a:rPr>
              <a:t> </a:t>
            </a:r>
            <a:r>
              <a:rPr spc="-10" dirty="0">
                <a:latin typeface="Times New Roman"/>
                <a:cs typeface="Times New Roman"/>
              </a:rPr>
              <a:t>системы;</a:t>
            </a:r>
            <a:endParaRPr>
              <a:latin typeface="Times New Roman"/>
              <a:cs typeface="Times New Roman"/>
            </a:endParaRPr>
          </a:p>
        </p:txBody>
      </p:sp>
      <p:sp>
        <p:nvSpPr>
          <p:cNvPr id="8" name="object 8"/>
          <p:cNvSpPr txBox="1"/>
          <p:nvPr/>
        </p:nvSpPr>
        <p:spPr>
          <a:xfrm>
            <a:off x="9635490" y="3961258"/>
            <a:ext cx="956310" cy="546735"/>
          </a:xfrm>
          <a:prstGeom prst="rect">
            <a:avLst/>
          </a:prstGeom>
        </p:spPr>
        <p:txBody>
          <a:bodyPr vert="horz" wrap="square" lIns="0" tIns="43815" rIns="0" bIns="0" rtlCol="0">
            <a:spAutoFit/>
          </a:bodyPr>
          <a:lstStyle/>
          <a:p>
            <a:pPr marL="42545" marR="5080" indent="-30480">
              <a:lnSpc>
                <a:spcPts val="1939"/>
              </a:lnSpc>
              <a:spcBef>
                <a:spcPts val="345"/>
              </a:spcBef>
              <a:tabLst>
                <a:tab pos="820419" algn="l"/>
              </a:tabLst>
            </a:pPr>
            <a:r>
              <a:rPr spc="-10" dirty="0">
                <a:latin typeface="Times New Roman"/>
                <a:cs typeface="Times New Roman"/>
              </a:rPr>
              <a:t>с</a:t>
            </a:r>
            <a:r>
              <a:rPr spc="-35" dirty="0">
                <a:latin typeface="Times New Roman"/>
                <a:cs typeface="Times New Roman"/>
              </a:rPr>
              <a:t>в</a:t>
            </a:r>
            <a:r>
              <a:rPr spc="10" dirty="0">
                <a:latin typeface="Times New Roman"/>
                <a:cs typeface="Times New Roman"/>
              </a:rPr>
              <a:t>я</a:t>
            </a:r>
            <a:r>
              <a:rPr spc="5" dirty="0">
                <a:latin typeface="Times New Roman"/>
                <a:cs typeface="Times New Roman"/>
              </a:rPr>
              <a:t>з</a:t>
            </a:r>
            <a:r>
              <a:rPr spc="-10" dirty="0">
                <a:latin typeface="Times New Roman"/>
                <a:cs typeface="Times New Roman"/>
              </a:rPr>
              <a:t>е</a:t>
            </a:r>
            <a:r>
              <a:rPr dirty="0">
                <a:latin typeface="Times New Roman"/>
                <a:cs typeface="Times New Roman"/>
              </a:rPr>
              <a:t>й	и  </a:t>
            </a:r>
            <a:r>
              <a:rPr spc="-5" dirty="0">
                <a:latin typeface="Times New Roman"/>
                <a:cs typeface="Times New Roman"/>
              </a:rPr>
              <a:t>п</a:t>
            </a:r>
            <a:r>
              <a:rPr spc="-15" dirty="0">
                <a:latin typeface="Times New Roman"/>
                <a:cs typeface="Times New Roman"/>
              </a:rPr>
              <a:t>ол</a:t>
            </a:r>
            <a:r>
              <a:rPr spc="-40" dirty="0">
                <a:latin typeface="Times New Roman"/>
                <a:cs typeface="Times New Roman"/>
              </a:rPr>
              <a:t>у</a:t>
            </a:r>
            <a:r>
              <a:rPr spc="5" dirty="0">
                <a:latin typeface="Times New Roman"/>
                <a:cs typeface="Times New Roman"/>
              </a:rPr>
              <a:t>ч</a:t>
            </a:r>
            <a:r>
              <a:rPr spc="-5" dirty="0">
                <a:latin typeface="Times New Roman"/>
                <a:cs typeface="Times New Roman"/>
              </a:rPr>
              <a:t>ить</a:t>
            </a:r>
            <a:endParaRPr>
              <a:latin typeface="Times New Roman"/>
              <a:cs typeface="Times New Roman"/>
            </a:endParaRPr>
          </a:p>
        </p:txBody>
      </p:sp>
      <p:sp>
        <p:nvSpPr>
          <p:cNvPr id="9" name="object 9"/>
          <p:cNvSpPr txBox="1"/>
          <p:nvPr/>
        </p:nvSpPr>
        <p:spPr>
          <a:xfrm>
            <a:off x="1762759" y="4948885"/>
            <a:ext cx="8829040" cy="1308050"/>
          </a:xfrm>
          <a:prstGeom prst="rect">
            <a:avLst/>
          </a:prstGeom>
        </p:spPr>
        <p:txBody>
          <a:bodyPr vert="horz" wrap="square" lIns="0" tIns="12700" rIns="0" bIns="0" rtlCol="0">
            <a:spAutoFit/>
          </a:bodyPr>
          <a:lstStyle/>
          <a:p>
            <a:pPr marL="439420" indent="-253365">
              <a:lnSpc>
                <a:spcPts val="2055"/>
              </a:lnSpc>
              <a:spcBef>
                <a:spcPts val="100"/>
              </a:spcBef>
              <a:buAutoNum type="arabicPeriod" startAt="3"/>
              <a:tabLst>
                <a:tab pos="440055" algn="l"/>
              </a:tabLst>
            </a:pPr>
            <a:r>
              <a:rPr i="1" spc="-10" dirty="0">
                <a:latin typeface="Times New Roman"/>
                <a:cs typeface="Times New Roman"/>
              </a:rPr>
              <a:t>системно-функционального,</a:t>
            </a:r>
            <a:r>
              <a:rPr i="1" spc="215" dirty="0">
                <a:latin typeface="Times New Roman"/>
                <a:cs typeface="Times New Roman"/>
              </a:rPr>
              <a:t> </a:t>
            </a:r>
            <a:r>
              <a:rPr spc="-15" dirty="0">
                <a:latin typeface="Times New Roman"/>
                <a:cs typeface="Times New Roman"/>
              </a:rPr>
              <a:t>предполагающего</a:t>
            </a:r>
            <a:r>
              <a:rPr spc="220" dirty="0">
                <a:latin typeface="Times New Roman"/>
                <a:cs typeface="Times New Roman"/>
              </a:rPr>
              <a:t> </a:t>
            </a:r>
            <a:r>
              <a:rPr spc="-10" dirty="0">
                <a:latin typeface="Times New Roman"/>
                <a:cs typeface="Times New Roman"/>
              </a:rPr>
              <a:t>выявление</a:t>
            </a:r>
            <a:r>
              <a:rPr spc="215" dirty="0">
                <a:latin typeface="Times New Roman"/>
                <a:cs typeface="Times New Roman"/>
              </a:rPr>
              <a:t> </a:t>
            </a:r>
            <a:r>
              <a:rPr spc="-15" dirty="0">
                <a:latin typeface="Times New Roman"/>
                <a:cs typeface="Times New Roman"/>
              </a:rPr>
              <a:t>функций,</a:t>
            </a:r>
            <a:r>
              <a:rPr spc="204" dirty="0">
                <a:latin typeface="Times New Roman"/>
                <a:cs typeface="Times New Roman"/>
              </a:rPr>
              <a:t> </a:t>
            </a:r>
            <a:r>
              <a:rPr spc="-5" dirty="0">
                <a:latin typeface="Times New Roman"/>
                <a:cs typeface="Times New Roman"/>
              </a:rPr>
              <a:t>для</a:t>
            </a:r>
            <a:r>
              <a:rPr spc="204" dirty="0">
                <a:latin typeface="Times New Roman"/>
                <a:cs typeface="Times New Roman"/>
              </a:rPr>
              <a:t> </a:t>
            </a:r>
            <a:r>
              <a:rPr spc="-10" dirty="0">
                <a:latin typeface="Times New Roman"/>
                <a:cs typeface="Times New Roman"/>
              </a:rPr>
              <a:t>выполнения</a:t>
            </a:r>
            <a:endParaRPr>
              <a:latin typeface="Times New Roman"/>
              <a:cs typeface="Times New Roman"/>
            </a:endParaRPr>
          </a:p>
          <a:p>
            <a:pPr marL="12700">
              <a:lnSpc>
                <a:spcPts val="2055"/>
              </a:lnSpc>
            </a:pPr>
            <a:r>
              <a:rPr spc="-20" dirty="0">
                <a:latin typeface="Times New Roman"/>
                <a:cs typeface="Times New Roman"/>
              </a:rPr>
              <a:t>которых</a:t>
            </a:r>
            <a:r>
              <a:rPr spc="-10" dirty="0">
                <a:latin typeface="Times New Roman"/>
                <a:cs typeface="Times New Roman"/>
              </a:rPr>
              <a:t> </a:t>
            </a:r>
            <a:r>
              <a:rPr spc="-5" dirty="0">
                <a:latin typeface="Times New Roman"/>
                <a:cs typeface="Times New Roman"/>
              </a:rPr>
              <a:t>созданы</a:t>
            </a:r>
            <a:r>
              <a:rPr spc="-10" dirty="0">
                <a:latin typeface="Times New Roman"/>
                <a:cs typeface="Times New Roman"/>
              </a:rPr>
              <a:t> </a:t>
            </a:r>
            <a:r>
              <a:rPr dirty="0">
                <a:latin typeface="Times New Roman"/>
                <a:cs typeface="Times New Roman"/>
              </a:rPr>
              <a:t>и</a:t>
            </a:r>
            <a:r>
              <a:rPr spc="-5" dirty="0">
                <a:latin typeface="Times New Roman"/>
                <a:cs typeface="Times New Roman"/>
              </a:rPr>
              <a:t> </a:t>
            </a:r>
            <a:r>
              <a:rPr spc="-20" dirty="0">
                <a:latin typeface="Times New Roman"/>
                <a:cs typeface="Times New Roman"/>
              </a:rPr>
              <a:t>существуют</a:t>
            </a:r>
            <a:r>
              <a:rPr spc="85" dirty="0">
                <a:latin typeface="Times New Roman"/>
                <a:cs typeface="Times New Roman"/>
              </a:rPr>
              <a:t> </a:t>
            </a:r>
            <a:r>
              <a:rPr spc="-10" dirty="0">
                <a:latin typeface="Times New Roman"/>
                <a:cs typeface="Times New Roman"/>
              </a:rPr>
              <a:t>соответствующие</a:t>
            </a:r>
            <a:r>
              <a:rPr spc="50" dirty="0">
                <a:latin typeface="Times New Roman"/>
                <a:cs typeface="Times New Roman"/>
              </a:rPr>
              <a:t> </a:t>
            </a:r>
            <a:r>
              <a:rPr spc="-10" dirty="0">
                <a:latin typeface="Times New Roman"/>
                <a:cs typeface="Times New Roman"/>
              </a:rPr>
              <a:t>системы;</a:t>
            </a:r>
            <a:endParaRPr>
              <a:latin typeface="Times New Roman"/>
              <a:cs typeface="Times New Roman"/>
            </a:endParaRPr>
          </a:p>
          <a:p>
            <a:pPr marL="500380" indent="-314325">
              <a:lnSpc>
                <a:spcPts val="2055"/>
              </a:lnSpc>
              <a:spcBef>
                <a:spcPts val="1730"/>
              </a:spcBef>
              <a:buAutoNum type="arabicPeriod" startAt="4"/>
              <a:tabLst>
                <a:tab pos="500380" algn="l"/>
                <a:tab pos="501015" algn="l"/>
                <a:tab pos="2561590" algn="l"/>
                <a:tab pos="3988435" algn="l"/>
                <a:tab pos="5595620" algn="l"/>
                <a:tab pos="6623050" algn="l"/>
                <a:tab pos="7991475" algn="l"/>
                <a:tab pos="8693150" algn="l"/>
              </a:tabLst>
            </a:pPr>
            <a:r>
              <a:rPr i="1" spc="-10" dirty="0">
                <a:latin typeface="Times New Roman"/>
                <a:cs typeface="Times New Roman"/>
              </a:rPr>
              <a:t>с</a:t>
            </a:r>
            <a:r>
              <a:rPr i="1" spc="5" dirty="0">
                <a:latin typeface="Times New Roman"/>
                <a:cs typeface="Times New Roman"/>
              </a:rPr>
              <a:t>и</a:t>
            </a:r>
            <a:r>
              <a:rPr i="1" spc="-10" dirty="0">
                <a:latin typeface="Times New Roman"/>
                <a:cs typeface="Times New Roman"/>
              </a:rPr>
              <a:t>с</a:t>
            </a:r>
            <a:r>
              <a:rPr i="1" spc="-5" dirty="0">
                <a:latin typeface="Times New Roman"/>
                <a:cs typeface="Times New Roman"/>
              </a:rPr>
              <a:t>т</a:t>
            </a:r>
            <a:r>
              <a:rPr i="1" spc="-65" dirty="0">
                <a:latin typeface="Times New Roman"/>
                <a:cs typeface="Times New Roman"/>
              </a:rPr>
              <a:t>е</a:t>
            </a:r>
            <a:r>
              <a:rPr i="1" spc="-5" dirty="0">
                <a:latin typeface="Times New Roman"/>
                <a:cs typeface="Times New Roman"/>
              </a:rPr>
              <a:t>мн</a:t>
            </a:r>
            <a:r>
              <a:rPr i="1" spc="10" dirty="0">
                <a:latin typeface="Times New Roman"/>
                <a:cs typeface="Times New Roman"/>
              </a:rPr>
              <a:t>о</a:t>
            </a:r>
            <a:r>
              <a:rPr i="1" spc="-25" dirty="0">
                <a:latin typeface="Times New Roman"/>
                <a:cs typeface="Times New Roman"/>
              </a:rPr>
              <a:t>-</a:t>
            </a:r>
            <a:r>
              <a:rPr i="1" spc="55" dirty="0">
                <a:latin typeface="Times New Roman"/>
                <a:cs typeface="Times New Roman"/>
              </a:rPr>
              <a:t>ц</a:t>
            </a:r>
            <a:r>
              <a:rPr i="1" spc="-60" dirty="0">
                <a:latin typeface="Times New Roman"/>
                <a:cs typeface="Times New Roman"/>
              </a:rPr>
              <a:t>е</a:t>
            </a:r>
            <a:r>
              <a:rPr i="1" spc="50" dirty="0">
                <a:latin typeface="Times New Roman"/>
                <a:cs typeface="Times New Roman"/>
              </a:rPr>
              <a:t>л</a:t>
            </a:r>
            <a:r>
              <a:rPr i="1" spc="-10" dirty="0">
                <a:latin typeface="Times New Roman"/>
                <a:cs typeface="Times New Roman"/>
              </a:rPr>
              <a:t>е</a:t>
            </a:r>
            <a:r>
              <a:rPr i="1" spc="-15" dirty="0">
                <a:latin typeface="Times New Roman"/>
                <a:cs typeface="Times New Roman"/>
              </a:rPr>
              <a:t>в</a:t>
            </a:r>
            <a:r>
              <a:rPr i="1" spc="5" dirty="0">
                <a:latin typeface="Times New Roman"/>
                <a:cs typeface="Times New Roman"/>
              </a:rPr>
              <a:t>о</a:t>
            </a:r>
            <a:r>
              <a:rPr i="1" spc="-10" dirty="0">
                <a:latin typeface="Times New Roman"/>
                <a:cs typeface="Times New Roman"/>
              </a:rPr>
              <a:t>го</a:t>
            </a:r>
            <a:r>
              <a:rPr dirty="0">
                <a:latin typeface="Times New Roman"/>
                <a:cs typeface="Times New Roman"/>
              </a:rPr>
              <a:t>,	</a:t>
            </a:r>
            <a:r>
              <a:rPr spc="5" dirty="0">
                <a:latin typeface="Times New Roman"/>
                <a:cs typeface="Times New Roman"/>
              </a:rPr>
              <a:t>оз</a:t>
            </a:r>
            <a:r>
              <a:rPr spc="-5" dirty="0">
                <a:latin typeface="Times New Roman"/>
                <a:cs typeface="Times New Roman"/>
              </a:rPr>
              <a:t>н</a:t>
            </a:r>
            <a:r>
              <a:rPr spc="-85" dirty="0">
                <a:latin typeface="Times New Roman"/>
                <a:cs typeface="Times New Roman"/>
              </a:rPr>
              <a:t>а</a:t>
            </a:r>
            <a:r>
              <a:rPr spc="-20" dirty="0">
                <a:latin typeface="Times New Roman"/>
                <a:cs typeface="Times New Roman"/>
              </a:rPr>
              <a:t>ч</a:t>
            </a:r>
            <a:r>
              <a:rPr spc="-10" dirty="0">
                <a:latin typeface="Times New Roman"/>
                <a:cs typeface="Times New Roman"/>
              </a:rPr>
              <a:t>а</a:t>
            </a:r>
            <a:r>
              <a:rPr spc="-5" dirty="0">
                <a:latin typeface="Times New Roman"/>
                <a:cs typeface="Times New Roman"/>
              </a:rPr>
              <a:t>ющ</a:t>
            </a:r>
            <a:r>
              <a:rPr spc="-10" dirty="0">
                <a:latin typeface="Times New Roman"/>
                <a:cs typeface="Times New Roman"/>
              </a:rPr>
              <a:t>е</a:t>
            </a:r>
            <a:r>
              <a:rPr spc="-45" dirty="0">
                <a:latin typeface="Times New Roman"/>
                <a:cs typeface="Times New Roman"/>
              </a:rPr>
              <a:t>г</a:t>
            </a:r>
            <a:r>
              <a:rPr dirty="0">
                <a:latin typeface="Times New Roman"/>
                <a:cs typeface="Times New Roman"/>
              </a:rPr>
              <a:t>о	</a:t>
            </a:r>
            <a:r>
              <a:rPr spc="-5" dirty="0">
                <a:latin typeface="Times New Roman"/>
                <a:cs typeface="Times New Roman"/>
              </a:rPr>
              <a:t>н</a:t>
            </a:r>
            <a:r>
              <a:rPr spc="-15" dirty="0">
                <a:latin typeface="Times New Roman"/>
                <a:cs typeface="Times New Roman"/>
              </a:rPr>
              <a:t>е</a:t>
            </a:r>
            <a:r>
              <a:rPr spc="5" dirty="0">
                <a:latin typeface="Times New Roman"/>
                <a:cs typeface="Times New Roman"/>
              </a:rPr>
              <a:t>о</a:t>
            </a:r>
            <a:r>
              <a:rPr spc="-80" dirty="0">
                <a:latin typeface="Times New Roman"/>
                <a:cs typeface="Times New Roman"/>
              </a:rPr>
              <a:t>б</a:t>
            </a:r>
            <a:r>
              <a:rPr spc="-85" dirty="0">
                <a:latin typeface="Times New Roman"/>
                <a:cs typeface="Times New Roman"/>
              </a:rPr>
              <a:t>х</a:t>
            </a:r>
            <a:r>
              <a:rPr spc="-40" dirty="0">
                <a:latin typeface="Times New Roman"/>
                <a:cs typeface="Times New Roman"/>
              </a:rPr>
              <a:t>о</a:t>
            </a:r>
            <a:r>
              <a:rPr spc="-5" dirty="0">
                <a:latin typeface="Times New Roman"/>
                <a:cs typeface="Times New Roman"/>
              </a:rPr>
              <a:t>ди</a:t>
            </a:r>
            <a:r>
              <a:rPr spc="-20" dirty="0">
                <a:latin typeface="Times New Roman"/>
                <a:cs typeface="Times New Roman"/>
              </a:rPr>
              <a:t>м</a:t>
            </a:r>
            <a:r>
              <a:rPr spc="55" dirty="0">
                <a:latin typeface="Times New Roman"/>
                <a:cs typeface="Times New Roman"/>
              </a:rPr>
              <a:t>о</a:t>
            </a:r>
            <a:r>
              <a:rPr spc="-10" dirty="0">
                <a:latin typeface="Times New Roman"/>
                <a:cs typeface="Times New Roman"/>
              </a:rPr>
              <a:t>с</a:t>
            </a:r>
            <a:r>
              <a:rPr dirty="0">
                <a:latin typeface="Times New Roman"/>
                <a:cs typeface="Times New Roman"/>
              </a:rPr>
              <a:t>ть	</a:t>
            </a:r>
            <a:r>
              <a:rPr spc="15" dirty="0">
                <a:latin typeface="Times New Roman"/>
                <a:cs typeface="Times New Roman"/>
              </a:rPr>
              <a:t>н</a:t>
            </a:r>
            <a:r>
              <a:rPr spc="-85" dirty="0">
                <a:latin typeface="Times New Roman"/>
                <a:cs typeface="Times New Roman"/>
              </a:rPr>
              <a:t>а</a:t>
            </a:r>
            <a:r>
              <a:rPr spc="-40" dirty="0">
                <a:latin typeface="Times New Roman"/>
                <a:cs typeface="Times New Roman"/>
              </a:rPr>
              <a:t>у</a:t>
            </a:r>
            <a:r>
              <a:rPr dirty="0">
                <a:latin typeface="Times New Roman"/>
                <a:cs typeface="Times New Roman"/>
              </a:rPr>
              <a:t>ч</a:t>
            </a:r>
            <a:r>
              <a:rPr spc="20" dirty="0">
                <a:latin typeface="Times New Roman"/>
                <a:cs typeface="Times New Roman"/>
              </a:rPr>
              <a:t>н</a:t>
            </a:r>
            <a:r>
              <a:rPr spc="5" dirty="0">
                <a:latin typeface="Times New Roman"/>
                <a:cs typeface="Times New Roman"/>
              </a:rPr>
              <a:t>о</a:t>
            </a:r>
            <a:r>
              <a:rPr spc="-45" dirty="0">
                <a:latin typeface="Times New Roman"/>
                <a:cs typeface="Times New Roman"/>
              </a:rPr>
              <a:t>г</a:t>
            </a:r>
            <a:r>
              <a:rPr dirty="0">
                <a:latin typeface="Times New Roman"/>
                <a:cs typeface="Times New Roman"/>
              </a:rPr>
              <a:t>о	</a:t>
            </a:r>
            <a:r>
              <a:rPr spc="5" dirty="0">
                <a:latin typeface="Times New Roman"/>
                <a:cs typeface="Times New Roman"/>
              </a:rPr>
              <a:t>о</a:t>
            </a:r>
            <a:r>
              <a:rPr spc="-30" dirty="0">
                <a:latin typeface="Times New Roman"/>
                <a:cs typeface="Times New Roman"/>
              </a:rPr>
              <a:t>п</a:t>
            </a:r>
            <a:r>
              <a:rPr spc="5" dirty="0">
                <a:latin typeface="Times New Roman"/>
                <a:cs typeface="Times New Roman"/>
              </a:rPr>
              <a:t>р</a:t>
            </a:r>
            <a:r>
              <a:rPr spc="-35" dirty="0">
                <a:latin typeface="Times New Roman"/>
                <a:cs typeface="Times New Roman"/>
              </a:rPr>
              <a:t>е</a:t>
            </a:r>
            <a:r>
              <a:rPr spc="-5" dirty="0">
                <a:latin typeface="Times New Roman"/>
                <a:cs typeface="Times New Roman"/>
              </a:rPr>
              <a:t>д</a:t>
            </a:r>
            <a:r>
              <a:rPr spc="-10" dirty="0">
                <a:latin typeface="Times New Roman"/>
                <a:cs typeface="Times New Roman"/>
              </a:rPr>
              <a:t>е</a:t>
            </a:r>
            <a:r>
              <a:rPr spc="-15" dirty="0">
                <a:latin typeface="Times New Roman"/>
                <a:cs typeface="Times New Roman"/>
              </a:rPr>
              <a:t>л</a:t>
            </a:r>
            <a:r>
              <a:rPr spc="-10" dirty="0">
                <a:latin typeface="Times New Roman"/>
                <a:cs typeface="Times New Roman"/>
              </a:rPr>
              <a:t>е</a:t>
            </a:r>
            <a:r>
              <a:rPr spc="-5" dirty="0">
                <a:latin typeface="Times New Roman"/>
                <a:cs typeface="Times New Roman"/>
              </a:rPr>
              <a:t>н</a:t>
            </a:r>
            <a:r>
              <a:rPr spc="-10" dirty="0">
                <a:latin typeface="Times New Roman"/>
                <a:cs typeface="Times New Roman"/>
              </a:rPr>
              <a:t>и</a:t>
            </a:r>
            <a:r>
              <a:rPr dirty="0">
                <a:latin typeface="Times New Roman"/>
                <a:cs typeface="Times New Roman"/>
              </a:rPr>
              <a:t>я	</a:t>
            </a:r>
            <a:r>
              <a:rPr spc="-5" dirty="0">
                <a:latin typeface="Times New Roman"/>
                <a:cs typeface="Times New Roman"/>
              </a:rPr>
              <a:t>ц</a:t>
            </a:r>
            <a:r>
              <a:rPr spc="-15" dirty="0">
                <a:latin typeface="Times New Roman"/>
                <a:cs typeface="Times New Roman"/>
              </a:rPr>
              <a:t>е</a:t>
            </a:r>
            <a:r>
              <a:rPr spc="10" dirty="0">
                <a:latin typeface="Times New Roman"/>
                <a:cs typeface="Times New Roman"/>
              </a:rPr>
              <a:t>л</a:t>
            </a:r>
            <a:r>
              <a:rPr spc="-10" dirty="0">
                <a:latin typeface="Times New Roman"/>
                <a:cs typeface="Times New Roman"/>
              </a:rPr>
              <a:t>е</a:t>
            </a:r>
            <a:r>
              <a:rPr dirty="0">
                <a:latin typeface="Times New Roman"/>
                <a:cs typeface="Times New Roman"/>
              </a:rPr>
              <a:t>й	и</a:t>
            </a:r>
            <a:endParaRPr>
              <a:latin typeface="Times New Roman"/>
              <a:cs typeface="Times New Roman"/>
            </a:endParaRPr>
          </a:p>
          <a:p>
            <a:pPr marL="12700">
              <a:lnSpc>
                <a:spcPts val="2055"/>
              </a:lnSpc>
            </a:pPr>
            <a:r>
              <a:rPr spc="-15" dirty="0">
                <a:latin typeface="Times New Roman"/>
                <a:cs typeface="Times New Roman"/>
              </a:rPr>
              <a:t>подцелей</a:t>
            </a:r>
            <a:r>
              <a:rPr spc="15" dirty="0">
                <a:latin typeface="Times New Roman"/>
                <a:cs typeface="Times New Roman"/>
              </a:rPr>
              <a:t> </a:t>
            </a:r>
            <a:r>
              <a:rPr spc="-5" dirty="0">
                <a:latin typeface="Times New Roman"/>
                <a:cs typeface="Times New Roman"/>
              </a:rPr>
              <a:t>системы,</a:t>
            </a:r>
            <a:r>
              <a:rPr spc="15" dirty="0">
                <a:latin typeface="Times New Roman"/>
                <a:cs typeface="Times New Roman"/>
              </a:rPr>
              <a:t> </a:t>
            </a:r>
            <a:r>
              <a:rPr spc="-5" dirty="0">
                <a:latin typeface="Times New Roman"/>
                <a:cs typeface="Times New Roman"/>
              </a:rPr>
              <a:t>их</a:t>
            </a:r>
            <a:r>
              <a:rPr spc="-15" dirty="0">
                <a:latin typeface="Times New Roman"/>
                <a:cs typeface="Times New Roman"/>
              </a:rPr>
              <a:t> </a:t>
            </a:r>
            <a:r>
              <a:rPr spc="-5" dirty="0">
                <a:latin typeface="Times New Roman"/>
                <a:cs typeface="Times New Roman"/>
              </a:rPr>
              <a:t>взаимной</a:t>
            </a:r>
            <a:r>
              <a:rPr spc="25" dirty="0">
                <a:latin typeface="Times New Roman"/>
                <a:cs typeface="Times New Roman"/>
              </a:rPr>
              <a:t> </a:t>
            </a:r>
            <a:r>
              <a:rPr spc="-15" dirty="0">
                <a:latin typeface="Times New Roman"/>
                <a:cs typeface="Times New Roman"/>
              </a:rPr>
              <a:t>увязки</a:t>
            </a:r>
            <a:r>
              <a:rPr spc="25" dirty="0">
                <a:latin typeface="Times New Roman"/>
                <a:cs typeface="Times New Roman"/>
              </a:rPr>
              <a:t> </a:t>
            </a:r>
            <a:r>
              <a:rPr spc="-5" dirty="0">
                <a:latin typeface="Times New Roman"/>
                <a:cs typeface="Times New Roman"/>
              </a:rPr>
              <a:t>между</a:t>
            </a:r>
            <a:r>
              <a:rPr spc="10" dirty="0">
                <a:latin typeface="Times New Roman"/>
                <a:cs typeface="Times New Roman"/>
              </a:rPr>
              <a:t> </a:t>
            </a:r>
            <a:r>
              <a:rPr dirty="0">
                <a:latin typeface="Times New Roman"/>
                <a:cs typeface="Times New Roman"/>
              </a:rPr>
              <a:t>собой;</a:t>
            </a:r>
            <a:endParaRPr>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sp>
        <p:nvSpPr>
          <p:cNvPr id="4" name="object 4"/>
          <p:cNvSpPr txBox="1">
            <a:spLocks noGrp="1"/>
          </p:cNvSpPr>
          <p:nvPr>
            <p:ph type="title"/>
          </p:nvPr>
        </p:nvSpPr>
        <p:spPr>
          <a:xfrm>
            <a:off x="1924609" y="1348232"/>
            <a:ext cx="8066405" cy="793750"/>
          </a:xfrm>
          <a:prstGeom prst="rect">
            <a:avLst/>
          </a:prstGeom>
        </p:spPr>
        <p:txBody>
          <a:bodyPr vert="horz" wrap="square" lIns="0" tIns="43815" rIns="0" bIns="0" rtlCol="0">
            <a:spAutoFit/>
          </a:bodyPr>
          <a:lstStyle/>
          <a:p>
            <a:pPr marL="12700" marR="5080" indent="173990" algn="just">
              <a:lnSpc>
                <a:spcPts val="1939"/>
              </a:lnSpc>
              <a:spcBef>
                <a:spcPts val="345"/>
              </a:spcBef>
            </a:pPr>
            <a:r>
              <a:rPr i="1" spc="5" dirty="0">
                <a:solidFill>
                  <a:srgbClr val="000000"/>
                </a:solidFill>
                <a:latin typeface="Times New Roman"/>
                <a:cs typeface="Times New Roman"/>
              </a:rPr>
              <a:t>5. </a:t>
            </a:r>
            <a:r>
              <a:rPr i="1" spc="-10" dirty="0">
                <a:solidFill>
                  <a:srgbClr val="000000"/>
                </a:solidFill>
                <a:latin typeface="Times New Roman"/>
                <a:cs typeface="Times New Roman"/>
              </a:rPr>
              <a:t>системно-ресурсного</a:t>
            </a:r>
            <a:r>
              <a:rPr spc="-10" dirty="0">
                <a:solidFill>
                  <a:srgbClr val="000000"/>
                </a:solidFill>
                <a:latin typeface="Times New Roman"/>
                <a:cs typeface="Times New Roman"/>
              </a:rPr>
              <a:t>, заключающегося</a:t>
            </a:r>
            <a:r>
              <a:rPr spc="-5" dirty="0">
                <a:solidFill>
                  <a:srgbClr val="000000"/>
                </a:solidFill>
                <a:latin typeface="Times New Roman"/>
                <a:cs typeface="Times New Roman"/>
              </a:rPr>
              <a:t> </a:t>
            </a:r>
            <a:r>
              <a:rPr dirty="0">
                <a:solidFill>
                  <a:srgbClr val="000000"/>
                </a:solidFill>
                <a:latin typeface="Times New Roman"/>
                <a:cs typeface="Times New Roman"/>
              </a:rPr>
              <a:t>в </a:t>
            </a:r>
            <a:r>
              <a:rPr spc="-10" dirty="0">
                <a:solidFill>
                  <a:srgbClr val="000000"/>
                </a:solidFill>
                <a:latin typeface="Times New Roman"/>
                <a:cs typeface="Times New Roman"/>
              </a:rPr>
              <a:t>тщательном выявлении </a:t>
            </a:r>
            <a:r>
              <a:rPr dirty="0">
                <a:solidFill>
                  <a:srgbClr val="000000"/>
                </a:solidFill>
                <a:latin typeface="Times New Roman"/>
                <a:cs typeface="Times New Roman"/>
              </a:rPr>
              <a:t>ресурсов, </a:t>
            </a:r>
            <a:r>
              <a:rPr spc="5" dirty="0">
                <a:solidFill>
                  <a:srgbClr val="000000"/>
                </a:solidFill>
                <a:latin typeface="Times New Roman"/>
                <a:cs typeface="Times New Roman"/>
              </a:rPr>
              <a:t> </a:t>
            </a:r>
            <a:r>
              <a:rPr spc="-15" dirty="0">
                <a:solidFill>
                  <a:srgbClr val="000000"/>
                </a:solidFill>
                <a:latin typeface="Times New Roman"/>
                <a:cs typeface="Times New Roman"/>
              </a:rPr>
              <a:t>требующихся </a:t>
            </a:r>
            <a:r>
              <a:rPr spc="-10" dirty="0">
                <a:solidFill>
                  <a:srgbClr val="000000"/>
                </a:solidFill>
                <a:latin typeface="Times New Roman"/>
                <a:cs typeface="Times New Roman"/>
              </a:rPr>
              <a:t>для</a:t>
            </a:r>
            <a:r>
              <a:rPr spc="-5" dirty="0">
                <a:solidFill>
                  <a:srgbClr val="000000"/>
                </a:solidFill>
                <a:latin typeface="Times New Roman"/>
                <a:cs typeface="Times New Roman"/>
              </a:rPr>
              <a:t> </a:t>
            </a:r>
            <a:r>
              <a:rPr spc="-10" dirty="0">
                <a:solidFill>
                  <a:srgbClr val="000000"/>
                </a:solidFill>
                <a:latin typeface="Times New Roman"/>
                <a:cs typeface="Times New Roman"/>
              </a:rPr>
              <a:t>функционирования</a:t>
            </a:r>
            <a:r>
              <a:rPr spc="-5" dirty="0">
                <a:solidFill>
                  <a:srgbClr val="000000"/>
                </a:solidFill>
                <a:latin typeface="Times New Roman"/>
                <a:cs typeface="Times New Roman"/>
              </a:rPr>
              <a:t> </a:t>
            </a:r>
            <a:r>
              <a:rPr spc="-10" dirty="0">
                <a:solidFill>
                  <a:srgbClr val="000000"/>
                </a:solidFill>
                <a:latin typeface="Times New Roman"/>
                <a:cs typeface="Times New Roman"/>
              </a:rPr>
              <a:t>системы, для</a:t>
            </a:r>
            <a:r>
              <a:rPr spc="-5" dirty="0">
                <a:solidFill>
                  <a:srgbClr val="000000"/>
                </a:solidFill>
                <a:latin typeface="Times New Roman"/>
                <a:cs typeface="Times New Roman"/>
              </a:rPr>
              <a:t> решения системой той </a:t>
            </a:r>
            <a:r>
              <a:rPr spc="-10" dirty="0">
                <a:solidFill>
                  <a:srgbClr val="000000"/>
                </a:solidFill>
                <a:latin typeface="Times New Roman"/>
                <a:cs typeface="Times New Roman"/>
              </a:rPr>
              <a:t>или </a:t>
            </a:r>
            <a:r>
              <a:rPr spc="-5" dirty="0">
                <a:solidFill>
                  <a:srgbClr val="000000"/>
                </a:solidFill>
                <a:latin typeface="Times New Roman"/>
                <a:cs typeface="Times New Roman"/>
              </a:rPr>
              <a:t> </a:t>
            </a:r>
            <a:r>
              <a:rPr dirty="0">
                <a:solidFill>
                  <a:srgbClr val="000000"/>
                </a:solidFill>
                <a:latin typeface="Times New Roman"/>
                <a:cs typeface="Times New Roman"/>
              </a:rPr>
              <a:t>иной</a:t>
            </a:r>
            <a:r>
              <a:rPr spc="-5" dirty="0">
                <a:solidFill>
                  <a:srgbClr val="000000"/>
                </a:solidFill>
                <a:latin typeface="Times New Roman"/>
                <a:cs typeface="Times New Roman"/>
              </a:rPr>
              <a:t> </a:t>
            </a:r>
            <a:r>
              <a:rPr spc="-10" dirty="0">
                <a:solidFill>
                  <a:srgbClr val="000000"/>
                </a:solidFill>
                <a:latin typeface="Times New Roman"/>
                <a:cs typeface="Times New Roman"/>
              </a:rPr>
              <a:t>проблемы;</a:t>
            </a:r>
            <a:endParaRPr>
              <a:latin typeface="Times New Roman"/>
              <a:cs typeface="Times New Roman"/>
            </a:endParaRPr>
          </a:p>
        </p:txBody>
      </p:sp>
      <p:sp>
        <p:nvSpPr>
          <p:cNvPr id="5" name="object 5"/>
          <p:cNvSpPr txBox="1"/>
          <p:nvPr/>
        </p:nvSpPr>
        <p:spPr>
          <a:xfrm>
            <a:off x="1924609" y="2335734"/>
            <a:ext cx="8063865" cy="2302169"/>
          </a:xfrm>
          <a:prstGeom prst="rect">
            <a:avLst/>
          </a:prstGeom>
        </p:spPr>
        <p:txBody>
          <a:bodyPr vert="horz" wrap="square" lIns="0" tIns="12700" rIns="0" bIns="0" rtlCol="0">
            <a:spAutoFit/>
          </a:bodyPr>
          <a:lstStyle/>
          <a:p>
            <a:pPr marL="576580" indent="-390525">
              <a:lnSpc>
                <a:spcPts val="2055"/>
              </a:lnSpc>
              <a:spcBef>
                <a:spcPts val="100"/>
              </a:spcBef>
              <a:buAutoNum type="arabicPeriod" startAt="6"/>
              <a:tabLst>
                <a:tab pos="576580" algn="l"/>
                <a:tab pos="577215" algn="l"/>
                <a:tab pos="3579495" algn="l"/>
                <a:tab pos="4915535" algn="l"/>
                <a:tab pos="5238750" algn="l"/>
                <a:tab pos="6704965" algn="l"/>
              </a:tabLst>
            </a:pPr>
            <a:r>
              <a:rPr i="1" spc="-10" dirty="0">
                <a:latin typeface="Times New Roman"/>
                <a:cs typeface="Times New Roman"/>
              </a:rPr>
              <a:t>системно-интеграционного</a:t>
            </a:r>
            <a:r>
              <a:rPr spc="-10" dirty="0">
                <a:latin typeface="Times New Roman"/>
                <a:cs typeface="Times New Roman"/>
              </a:rPr>
              <a:t>,	состоящего	</a:t>
            </a:r>
            <a:r>
              <a:rPr dirty="0">
                <a:latin typeface="Times New Roman"/>
                <a:cs typeface="Times New Roman"/>
              </a:rPr>
              <a:t>в	</a:t>
            </a:r>
            <a:r>
              <a:rPr spc="-10" dirty="0">
                <a:latin typeface="Times New Roman"/>
                <a:cs typeface="Times New Roman"/>
              </a:rPr>
              <a:t>определении	</a:t>
            </a:r>
            <a:r>
              <a:rPr spc="-5" dirty="0">
                <a:latin typeface="Times New Roman"/>
                <a:cs typeface="Times New Roman"/>
              </a:rPr>
              <a:t>совокупности</a:t>
            </a:r>
            <a:endParaRPr>
              <a:latin typeface="Times New Roman"/>
              <a:cs typeface="Times New Roman"/>
            </a:endParaRPr>
          </a:p>
          <a:p>
            <a:pPr marL="12700">
              <a:lnSpc>
                <a:spcPts val="2055"/>
              </a:lnSpc>
            </a:pPr>
            <a:r>
              <a:rPr spc="-10" dirty="0">
                <a:latin typeface="Times New Roman"/>
                <a:cs typeface="Times New Roman"/>
              </a:rPr>
              <a:t>качественных</a:t>
            </a:r>
            <a:r>
              <a:rPr spc="20" dirty="0">
                <a:latin typeface="Times New Roman"/>
                <a:cs typeface="Times New Roman"/>
              </a:rPr>
              <a:t> </a:t>
            </a:r>
            <a:r>
              <a:rPr spc="-10" dirty="0">
                <a:latin typeface="Times New Roman"/>
                <a:cs typeface="Times New Roman"/>
              </a:rPr>
              <a:t>свойств</a:t>
            </a:r>
            <a:r>
              <a:rPr spc="35" dirty="0">
                <a:latin typeface="Times New Roman"/>
                <a:cs typeface="Times New Roman"/>
              </a:rPr>
              <a:t> </a:t>
            </a:r>
            <a:r>
              <a:rPr spc="-10" dirty="0">
                <a:latin typeface="Times New Roman"/>
                <a:cs typeface="Times New Roman"/>
              </a:rPr>
              <a:t>системы,</a:t>
            </a:r>
            <a:r>
              <a:rPr spc="40" dirty="0">
                <a:latin typeface="Times New Roman"/>
                <a:cs typeface="Times New Roman"/>
              </a:rPr>
              <a:t> </a:t>
            </a:r>
            <a:r>
              <a:rPr spc="-10" dirty="0">
                <a:latin typeface="Times New Roman"/>
                <a:cs typeface="Times New Roman"/>
              </a:rPr>
              <a:t>обеспечивающих</a:t>
            </a:r>
            <a:r>
              <a:rPr spc="50" dirty="0">
                <a:latin typeface="Times New Roman"/>
                <a:cs typeface="Times New Roman"/>
              </a:rPr>
              <a:t> </a:t>
            </a:r>
            <a:r>
              <a:rPr spc="-5" dirty="0">
                <a:latin typeface="Times New Roman"/>
                <a:cs typeface="Times New Roman"/>
              </a:rPr>
              <a:t>её</a:t>
            </a:r>
            <a:r>
              <a:rPr dirty="0">
                <a:latin typeface="Times New Roman"/>
                <a:cs typeface="Times New Roman"/>
              </a:rPr>
              <a:t> </a:t>
            </a:r>
            <a:r>
              <a:rPr spc="5" dirty="0">
                <a:latin typeface="Times New Roman"/>
                <a:cs typeface="Times New Roman"/>
              </a:rPr>
              <a:t>целостность</a:t>
            </a:r>
            <a:r>
              <a:rPr spc="20" dirty="0">
                <a:latin typeface="Times New Roman"/>
                <a:cs typeface="Times New Roman"/>
              </a:rPr>
              <a:t> </a:t>
            </a:r>
            <a:r>
              <a:rPr dirty="0">
                <a:latin typeface="Times New Roman"/>
                <a:cs typeface="Times New Roman"/>
              </a:rPr>
              <a:t>и особенность;</a:t>
            </a:r>
            <a:endParaRPr>
              <a:latin typeface="Times New Roman"/>
              <a:cs typeface="Times New Roman"/>
            </a:endParaRPr>
          </a:p>
          <a:p>
            <a:pPr>
              <a:spcBef>
                <a:spcPts val="25"/>
              </a:spcBef>
            </a:pPr>
            <a:endParaRPr sz="1700">
              <a:latin typeface="Times New Roman"/>
              <a:cs typeface="Times New Roman"/>
            </a:endParaRPr>
          </a:p>
          <a:p>
            <a:pPr marL="12700" marR="5080" indent="173990" algn="just">
              <a:lnSpc>
                <a:spcPts val="1939"/>
              </a:lnSpc>
              <a:buAutoNum type="arabicPeriod" startAt="7"/>
              <a:tabLst>
                <a:tab pos="583565" algn="l"/>
              </a:tabLst>
            </a:pPr>
            <a:r>
              <a:rPr i="1" spc="-15" dirty="0">
                <a:latin typeface="Times New Roman"/>
                <a:cs typeface="Times New Roman"/>
              </a:rPr>
              <a:t>системно-коммуникационного</a:t>
            </a:r>
            <a:r>
              <a:rPr spc="-15" dirty="0">
                <a:latin typeface="Times New Roman"/>
                <a:cs typeface="Times New Roman"/>
              </a:rPr>
              <a:t>,</a:t>
            </a:r>
            <a:r>
              <a:rPr spc="-10" dirty="0">
                <a:latin typeface="Times New Roman"/>
                <a:cs typeface="Times New Roman"/>
              </a:rPr>
              <a:t> </a:t>
            </a:r>
            <a:r>
              <a:rPr spc="-15" dirty="0">
                <a:latin typeface="Times New Roman"/>
                <a:cs typeface="Times New Roman"/>
              </a:rPr>
              <a:t>означающего</a:t>
            </a:r>
            <a:r>
              <a:rPr spc="-10" dirty="0">
                <a:latin typeface="Times New Roman"/>
                <a:cs typeface="Times New Roman"/>
              </a:rPr>
              <a:t> </a:t>
            </a:r>
            <a:r>
              <a:rPr spc="-15" dirty="0">
                <a:latin typeface="Times New Roman"/>
                <a:cs typeface="Times New Roman"/>
              </a:rPr>
              <a:t>необходимость</a:t>
            </a:r>
            <a:r>
              <a:rPr spc="-10" dirty="0">
                <a:latin typeface="Times New Roman"/>
                <a:cs typeface="Times New Roman"/>
              </a:rPr>
              <a:t> выявления </a:t>
            </a:r>
            <a:r>
              <a:rPr spc="-434" dirty="0">
                <a:latin typeface="Times New Roman"/>
                <a:cs typeface="Times New Roman"/>
              </a:rPr>
              <a:t> </a:t>
            </a:r>
            <a:r>
              <a:rPr spc="-5" dirty="0">
                <a:latin typeface="Times New Roman"/>
                <a:cs typeface="Times New Roman"/>
              </a:rPr>
              <a:t>внешних</a:t>
            </a:r>
            <a:r>
              <a:rPr dirty="0">
                <a:latin typeface="Times New Roman"/>
                <a:cs typeface="Times New Roman"/>
              </a:rPr>
              <a:t> </a:t>
            </a:r>
            <a:r>
              <a:rPr spc="-10" dirty="0">
                <a:latin typeface="Times New Roman"/>
                <a:cs typeface="Times New Roman"/>
              </a:rPr>
              <a:t>связей</a:t>
            </a:r>
            <a:r>
              <a:rPr spc="-5" dirty="0">
                <a:latin typeface="Times New Roman"/>
                <a:cs typeface="Times New Roman"/>
              </a:rPr>
              <a:t> данной системы </a:t>
            </a:r>
            <a:r>
              <a:rPr dirty="0">
                <a:latin typeface="Times New Roman"/>
                <a:cs typeface="Times New Roman"/>
              </a:rPr>
              <a:t>с </a:t>
            </a:r>
            <a:r>
              <a:rPr spc="-10" dirty="0">
                <a:latin typeface="Times New Roman"/>
                <a:cs typeface="Times New Roman"/>
              </a:rPr>
              <a:t>другими,</a:t>
            </a:r>
            <a:r>
              <a:rPr spc="-5" dirty="0">
                <a:latin typeface="Times New Roman"/>
                <a:cs typeface="Times New Roman"/>
              </a:rPr>
              <a:t> </a:t>
            </a:r>
            <a:r>
              <a:rPr spc="-10" dirty="0">
                <a:latin typeface="Times New Roman"/>
                <a:cs typeface="Times New Roman"/>
              </a:rPr>
              <a:t>то</a:t>
            </a:r>
            <a:r>
              <a:rPr spc="-5" dirty="0">
                <a:latin typeface="Times New Roman"/>
                <a:cs typeface="Times New Roman"/>
              </a:rPr>
              <a:t> </a:t>
            </a:r>
            <a:r>
              <a:rPr spc="5" dirty="0">
                <a:latin typeface="Times New Roman"/>
                <a:cs typeface="Times New Roman"/>
              </a:rPr>
              <a:t>есть её </a:t>
            </a:r>
            <a:r>
              <a:rPr spc="-5" dirty="0">
                <a:latin typeface="Times New Roman"/>
                <a:cs typeface="Times New Roman"/>
              </a:rPr>
              <a:t>связей</a:t>
            </a:r>
            <a:r>
              <a:rPr dirty="0">
                <a:latin typeface="Times New Roman"/>
                <a:cs typeface="Times New Roman"/>
              </a:rPr>
              <a:t> с </a:t>
            </a:r>
            <a:r>
              <a:rPr spc="-10" dirty="0">
                <a:latin typeface="Times New Roman"/>
                <a:cs typeface="Times New Roman"/>
              </a:rPr>
              <a:t>окружающей </a:t>
            </a:r>
            <a:r>
              <a:rPr spc="-5" dirty="0">
                <a:latin typeface="Times New Roman"/>
                <a:cs typeface="Times New Roman"/>
              </a:rPr>
              <a:t> </a:t>
            </a:r>
            <a:r>
              <a:rPr spc="-10" dirty="0">
                <a:latin typeface="Times New Roman"/>
                <a:cs typeface="Times New Roman"/>
              </a:rPr>
              <a:t>средой;</a:t>
            </a:r>
            <a:endParaRPr>
              <a:latin typeface="Times New Roman"/>
              <a:cs typeface="Times New Roman"/>
            </a:endParaRPr>
          </a:p>
          <a:p>
            <a:pPr>
              <a:spcBef>
                <a:spcPts val="30"/>
              </a:spcBef>
              <a:buFont typeface="Times New Roman"/>
              <a:buAutoNum type="arabicPeriod" startAt="7"/>
            </a:pPr>
            <a:endParaRPr sz="1650">
              <a:latin typeface="Times New Roman"/>
              <a:cs typeface="Times New Roman"/>
            </a:endParaRPr>
          </a:p>
          <a:p>
            <a:pPr marL="12700" marR="5080" indent="173990" algn="just">
              <a:lnSpc>
                <a:spcPct val="90000"/>
              </a:lnSpc>
              <a:buAutoNum type="arabicPeriod" startAt="7"/>
              <a:tabLst>
                <a:tab pos="528320" algn="l"/>
              </a:tabLst>
            </a:pPr>
            <a:r>
              <a:rPr i="1" spc="-10" dirty="0">
                <a:latin typeface="Times New Roman"/>
                <a:cs typeface="Times New Roman"/>
              </a:rPr>
              <a:t>системно-исторического</a:t>
            </a:r>
            <a:r>
              <a:rPr spc="-10" dirty="0">
                <a:latin typeface="Times New Roman"/>
                <a:cs typeface="Times New Roman"/>
              </a:rPr>
              <a:t>,</a:t>
            </a:r>
            <a:r>
              <a:rPr spc="-5" dirty="0">
                <a:latin typeface="Times New Roman"/>
                <a:cs typeface="Times New Roman"/>
              </a:rPr>
              <a:t> </a:t>
            </a:r>
            <a:r>
              <a:rPr spc="-10" dirty="0">
                <a:latin typeface="Times New Roman"/>
                <a:cs typeface="Times New Roman"/>
              </a:rPr>
              <a:t>позволяющего</a:t>
            </a:r>
            <a:r>
              <a:rPr spc="-5" dirty="0">
                <a:latin typeface="Times New Roman"/>
                <a:cs typeface="Times New Roman"/>
              </a:rPr>
              <a:t> выяснить</a:t>
            </a:r>
            <a:r>
              <a:rPr dirty="0">
                <a:latin typeface="Times New Roman"/>
                <a:cs typeface="Times New Roman"/>
              </a:rPr>
              <a:t> </a:t>
            </a:r>
            <a:r>
              <a:rPr spc="-10" dirty="0">
                <a:latin typeface="Times New Roman"/>
                <a:cs typeface="Times New Roman"/>
              </a:rPr>
              <a:t>условия</a:t>
            </a:r>
            <a:r>
              <a:rPr spc="-5" dirty="0">
                <a:latin typeface="Times New Roman"/>
                <a:cs typeface="Times New Roman"/>
              </a:rPr>
              <a:t> </a:t>
            </a:r>
            <a:r>
              <a:rPr spc="-20" dirty="0">
                <a:latin typeface="Times New Roman"/>
                <a:cs typeface="Times New Roman"/>
              </a:rPr>
              <a:t>во</a:t>
            </a:r>
            <a:r>
              <a:rPr spc="-15" dirty="0">
                <a:latin typeface="Times New Roman"/>
                <a:cs typeface="Times New Roman"/>
              </a:rPr>
              <a:t> </a:t>
            </a:r>
            <a:r>
              <a:rPr spc="-10" dirty="0">
                <a:latin typeface="Times New Roman"/>
                <a:cs typeface="Times New Roman"/>
              </a:rPr>
              <a:t>времени </a:t>
            </a:r>
            <a:r>
              <a:rPr spc="-434" dirty="0">
                <a:latin typeface="Times New Roman"/>
                <a:cs typeface="Times New Roman"/>
              </a:rPr>
              <a:t> </a:t>
            </a:r>
            <a:r>
              <a:rPr spc="-5" dirty="0">
                <a:latin typeface="Times New Roman"/>
                <a:cs typeface="Times New Roman"/>
              </a:rPr>
              <a:t>возникновения</a:t>
            </a:r>
            <a:r>
              <a:rPr dirty="0">
                <a:latin typeface="Times New Roman"/>
                <a:cs typeface="Times New Roman"/>
              </a:rPr>
              <a:t> </a:t>
            </a:r>
            <a:r>
              <a:rPr spc="-10" dirty="0">
                <a:latin typeface="Times New Roman"/>
                <a:cs typeface="Times New Roman"/>
              </a:rPr>
              <a:t>исследуемой</a:t>
            </a:r>
            <a:r>
              <a:rPr spc="-5" dirty="0">
                <a:latin typeface="Times New Roman"/>
                <a:cs typeface="Times New Roman"/>
              </a:rPr>
              <a:t> системы,</a:t>
            </a:r>
            <a:r>
              <a:rPr dirty="0">
                <a:latin typeface="Times New Roman"/>
                <a:cs typeface="Times New Roman"/>
              </a:rPr>
              <a:t> </a:t>
            </a:r>
            <a:r>
              <a:rPr spc="-5" dirty="0">
                <a:latin typeface="Times New Roman"/>
                <a:cs typeface="Times New Roman"/>
              </a:rPr>
              <a:t>пройденные</a:t>
            </a:r>
            <a:r>
              <a:rPr dirty="0">
                <a:latin typeface="Times New Roman"/>
                <a:cs typeface="Times New Roman"/>
              </a:rPr>
              <a:t> </a:t>
            </a:r>
            <a:r>
              <a:rPr spc="-5" dirty="0">
                <a:latin typeface="Times New Roman"/>
                <a:cs typeface="Times New Roman"/>
              </a:rPr>
              <a:t>ею</a:t>
            </a:r>
            <a:r>
              <a:rPr dirty="0">
                <a:latin typeface="Times New Roman"/>
                <a:cs typeface="Times New Roman"/>
              </a:rPr>
              <a:t> </a:t>
            </a:r>
            <a:r>
              <a:rPr spc="-10" dirty="0">
                <a:latin typeface="Times New Roman"/>
                <a:cs typeface="Times New Roman"/>
              </a:rPr>
              <a:t>этапы,</a:t>
            </a:r>
            <a:r>
              <a:rPr spc="-5" dirty="0">
                <a:latin typeface="Times New Roman"/>
                <a:cs typeface="Times New Roman"/>
              </a:rPr>
              <a:t> современное </a:t>
            </a:r>
            <a:r>
              <a:rPr dirty="0">
                <a:latin typeface="Times New Roman"/>
                <a:cs typeface="Times New Roman"/>
              </a:rPr>
              <a:t> состояние,</a:t>
            </a:r>
            <a:r>
              <a:rPr spc="-55" dirty="0">
                <a:latin typeface="Times New Roman"/>
                <a:cs typeface="Times New Roman"/>
              </a:rPr>
              <a:t> </a:t>
            </a:r>
            <a:r>
              <a:rPr dirty="0">
                <a:latin typeface="Times New Roman"/>
                <a:cs typeface="Times New Roman"/>
              </a:rPr>
              <a:t>а</a:t>
            </a:r>
            <a:r>
              <a:rPr spc="-5" dirty="0">
                <a:latin typeface="Times New Roman"/>
                <a:cs typeface="Times New Roman"/>
              </a:rPr>
              <a:t> также</a:t>
            </a:r>
            <a:r>
              <a:rPr spc="25" dirty="0">
                <a:latin typeface="Times New Roman"/>
                <a:cs typeface="Times New Roman"/>
              </a:rPr>
              <a:t> </a:t>
            </a:r>
            <a:r>
              <a:rPr spc="-15" dirty="0">
                <a:latin typeface="Times New Roman"/>
                <a:cs typeface="Times New Roman"/>
              </a:rPr>
              <a:t>возможные</a:t>
            </a:r>
            <a:r>
              <a:rPr dirty="0">
                <a:latin typeface="Times New Roman"/>
                <a:cs typeface="Times New Roman"/>
              </a:rPr>
              <a:t> </a:t>
            </a:r>
            <a:r>
              <a:rPr spc="-10" dirty="0">
                <a:latin typeface="Times New Roman"/>
                <a:cs typeface="Times New Roman"/>
              </a:rPr>
              <a:t>перспективы</a:t>
            </a:r>
            <a:r>
              <a:rPr spc="45" dirty="0">
                <a:latin typeface="Times New Roman"/>
                <a:cs typeface="Times New Roman"/>
              </a:rPr>
              <a:t> </a:t>
            </a:r>
            <a:r>
              <a:rPr dirty="0">
                <a:latin typeface="Times New Roman"/>
                <a:cs typeface="Times New Roman"/>
              </a:rPr>
              <a:t>развития.</a:t>
            </a:r>
            <a:endParaRPr>
              <a:latin typeface="Times New Roman"/>
              <a:cs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grpSp>
        <p:nvGrpSpPr>
          <p:cNvPr id="4" name="object 4"/>
          <p:cNvGrpSpPr/>
          <p:nvPr/>
        </p:nvGrpSpPr>
        <p:grpSpPr>
          <a:xfrm>
            <a:off x="1688592" y="2072640"/>
            <a:ext cx="4331208" cy="3870961"/>
            <a:chOff x="164592" y="2072639"/>
            <a:chExt cx="5346700" cy="3848735"/>
          </a:xfrm>
        </p:grpSpPr>
        <p:pic>
          <p:nvPicPr>
            <p:cNvPr id="5" name="object 5"/>
            <p:cNvPicPr/>
            <p:nvPr/>
          </p:nvPicPr>
          <p:blipFill>
            <a:blip r:embed="rId3" cstate="print"/>
            <a:stretch>
              <a:fillRect/>
            </a:stretch>
          </p:blipFill>
          <p:spPr>
            <a:xfrm>
              <a:off x="167640" y="2072639"/>
              <a:ext cx="5343407" cy="3848690"/>
            </a:xfrm>
            <a:prstGeom prst="rect">
              <a:avLst/>
            </a:prstGeom>
          </p:spPr>
        </p:pic>
        <p:sp>
          <p:nvSpPr>
            <p:cNvPr id="6" name="object 6"/>
            <p:cNvSpPr/>
            <p:nvPr/>
          </p:nvSpPr>
          <p:spPr>
            <a:xfrm>
              <a:off x="167640" y="3886200"/>
              <a:ext cx="0" cy="301625"/>
            </a:xfrm>
            <a:custGeom>
              <a:avLst/>
              <a:gdLst/>
              <a:ahLst/>
              <a:cxnLst/>
              <a:rect l="l" t="t" r="r" b="b"/>
              <a:pathLst>
                <a:path h="301625">
                  <a:moveTo>
                    <a:pt x="0" y="0"/>
                  </a:moveTo>
                  <a:lnTo>
                    <a:pt x="0" y="301370"/>
                  </a:lnTo>
                </a:path>
              </a:pathLst>
            </a:custGeom>
            <a:ln w="6096">
              <a:solidFill>
                <a:srgbClr val="000000"/>
              </a:solidFill>
            </a:ln>
          </p:spPr>
          <p:txBody>
            <a:bodyPr wrap="square" lIns="0" tIns="0" rIns="0" bIns="0" rtlCol="0"/>
            <a:lstStyle/>
            <a:p>
              <a:endParaRPr/>
            </a:p>
          </p:txBody>
        </p:sp>
      </p:grpSp>
      <p:sp>
        <p:nvSpPr>
          <p:cNvPr id="7" name="object 7"/>
          <p:cNvSpPr txBox="1">
            <a:spLocks noGrp="1"/>
          </p:cNvSpPr>
          <p:nvPr>
            <p:ph type="title"/>
          </p:nvPr>
        </p:nvSpPr>
        <p:spPr>
          <a:xfrm>
            <a:off x="1925218" y="1232154"/>
            <a:ext cx="3386454" cy="577215"/>
          </a:xfrm>
          <a:prstGeom prst="rect">
            <a:avLst/>
          </a:prstGeom>
        </p:spPr>
        <p:txBody>
          <a:bodyPr vert="horz" wrap="square" lIns="0" tIns="12700" rIns="0" bIns="0" rtlCol="0">
            <a:spAutoFit/>
          </a:bodyPr>
          <a:lstStyle/>
          <a:p>
            <a:pPr marL="57150" algn="ctr">
              <a:spcBef>
                <a:spcPts val="100"/>
              </a:spcBef>
            </a:pPr>
            <a:r>
              <a:rPr i="1" spc="-5" dirty="0">
                <a:solidFill>
                  <a:srgbClr val="000000"/>
                </a:solidFill>
                <a:latin typeface="Times New Roman"/>
                <a:cs typeface="Times New Roman"/>
              </a:rPr>
              <a:t>Пример</a:t>
            </a:r>
            <a:r>
              <a:rPr i="1" spc="-10" dirty="0">
                <a:solidFill>
                  <a:srgbClr val="000000"/>
                </a:solidFill>
                <a:latin typeface="Times New Roman"/>
                <a:cs typeface="Times New Roman"/>
              </a:rPr>
              <a:t> </a:t>
            </a:r>
            <a:r>
              <a:rPr i="1" spc="-5" dirty="0">
                <a:solidFill>
                  <a:srgbClr val="000000"/>
                </a:solidFill>
                <a:latin typeface="Times New Roman"/>
                <a:cs typeface="Times New Roman"/>
              </a:rPr>
              <a:t>многоуровневого</a:t>
            </a:r>
            <a:endParaRPr>
              <a:latin typeface="Times New Roman"/>
              <a:cs typeface="Times New Roman"/>
            </a:endParaRPr>
          </a:p>
          <a:p>
            <a:pPr algn="ctr">
              <a:spcBef>
                <a:spcPts val="20"/>
              </a:spcBef>
            </a:pPr>
            <a:r>
              <a:rPr i="1" spc="-15" dirty="0">
                <a:solidFill>
                  <a:srgbClr val="000000"/>
                </a:solidFill>
                <a:latin typeface="Times New Roman"/>
                <a:cs typeface="Times New Roman"/>
              </a:rPr>
              <a:t>онтологического</a:t>
            </a:r>
            <a:r>
              <a:rPr i="1" spc="400" dirty="0">
                <a:solidFill>
                  <a:srgbClr val="000000"/>
                </a:solidFill>
                <a:latin typeface="Times New Roman"/>
                <a:cs typeface="Times New Roman"/>
              </a:rPr>
              <a:t> </a:t>
            </a:r>
            <a:r>
              <a:rPr i="1" spc="-10" dirty="0">
                <a:solidFill>
                  <a:srgbClr val="000000"/>
                </a:solidFill>
                <a:latin typeface="Times New Roman"/>
                <a:cs typeface="Times New Roman"/>
              </a:rPr>
              <a:t>моделирования</a:t>
            </a:r>
            <a:endParaRPr>
              <a:latin typeface="Times New Roman"/>
              <a:cs typeface="Times New Roman"/>
            </a:endParaRPr>
          </a:p>
        </p:txBody>
      </p:sp>
      <p:sp>
        <p:nvSpPr>
          <p:cNvPr id="8" name="object 8"/>
          <p:cNvSpPr txBox="1"/>
          <p:nvPr/>
        </p:nvSpPr>
        <p:spPr>
          <a:xfrm>
            <a:off x="6559677" y="1598803"/>
            <a:ext cx="3811904" cy="574040"/>
          </a:xfrm>
          <a:prstGeom prst="rect">
            <a:avLst/>
          </a:prstGeom>
        </p:spPr>
        <p:txBody>
          <a:bodyPr vert="horz" wrap="square" lIns="0" tIns="12700" rIns="0" bIns="0" rtlCol="0">
            <a:spAutoFit/>
          </a:bodyPr>
          <a:lstStyle/>
          <a:p>
            <a:pPr marL="12700" marR="5080">
              <a:spcBef>
                <a:spcPts val="100"/>
              </a:spcBef>
            </a:pPr>
            <a:r>
              <a:rPr b="1" u="heavy" spc="-5" dirty="0">
                <a:uFill>
                  <a:solidFill>
                    <a:srgbClr val="000000"/>
                  </a:solidFill>
                </a:uFill>
                <a:latin typeface="Times New Roman"/>
                <a:cs typeface="Times New Roman"/>
              </a:rPr>
              <a:t>Метакласс</a:t>
            </a:r>
            <a:r>
              <a:rPr b="1" spc="95" dirty="0">
                <a:latin typeface="Times New Roman"/>
                <a:cs typeface="Times New Roman"/>
              </a:rPr>
              <a:t> </a:t>
            </a:r>
            <a:r>
              <a:rPr dirty="0">
                <a:latin typeface="Times New Roman"/>
                <a:cs typeface="Times New Roman"/>
              </a:rPr>
              <a:t>–</a:t>
            </a:r>
            <a:r>
              <a:rPr spc="135" dirty="0">
                <a:latin typeface="Times New Roman"/>
                <a:cs typeface="Times New Roman"/>
              </a:rPr>
              <a:t> </a:t>
            </a:r>
            <a:r>
              <a:rPr spc="-10" dirty="0">
                <a:latin typeface="Times New Roman"/>
                <a:cs typeface="Times New Roman"/>
              </a:rPr>
              <a:t>это</a:t>
            </a:r>
            <a:r>
              <a:rPr spc="130" dirty="0">
                <a:latin typeface="Times New Roman"/>
                <a:cs typeface="Times New Roman"/>
              </a:rPr>
              <a:t> </a:t>
            </a:r>
            <a:r>
              <a:rPr spc="-5" dirty="0">
                <a:latin typeface="Times New Roman"/>
                <a:cs typeface="Times New Roman"/>
              </a:rPr>
              <a:t>класс,</a:t>
            </a:r>
            <a:r>
              <a:rPr spc="114" dirty="0">
                <a:latin typeface="Times New Roman"/>
                <a:cs typeface="Times New Roman"/>
              </a:rPr>
              <a:t> </a:t>
            </a:r>
            <a:r>
              <a:rPr spc="-10" dirty="0">
                <a:latin typeface="Times New Roman"/>
                <a:cs typeface="Times New Roman"/>
              </a:rPr>
              <a:t>экземплярами </a:t>
            </a:r>
            <a:r>
              <a:rPr spc="-434" dirty="0">
                <a:latin typeface="Times New Roman"/>
                <a:cs typeface="Times New Roman"/>
              </a:rPr>
              <a:t> </a:t>
            </a:r>
            <a:r>
              <a:rPr spc="-20" dirty="0">
                <a:latin typeface="Times New Roman"/>
                <a:cs typeface="Times New Roman"/>
              </a:rPr>
              <a:t>которого</a:t>
            </a:r>
            <a:r>
              <a:rPr spc="-45" dirty="0">
                <a:latin typeface="Times New Roman"/>
                <a:cs typeface="Times New Roman"/>
              </a:rPr>
              <a:t> </a:t>
            </a:r>
            <a:r>
              <a:rPr spc="-5" dirty="0">
                <a:latin typeface="Times New Roman"/>
                <a:cs typeface="Times New Roman"/>
              </a:rPr>
              <a:t>являются</a:t>
            </a:r>
            <a:r>
              <a:rPr spc="-30" dirty="0">
                <a:latin typeface="Times New Roman"/>
                <a:cs typeface="Times New Roman"/>
              </a:rPr>
              <a:t> </a:t>
            </a:r>
            <a:r>
              <a:rPr spc="-15" dirty="0">
                <a:latin typeface="Times New Roman"/>
                <a:cs typeface="Times New Roman"/>
              </a:rPr>
              <a:t>другие</a:t>
            </a:r>
            <a:r>
              <a:rPr spc="15" dirty="0">
                <a:latin typeface="Times New Roman"/>
                <a:cs typeface="Times New Roman"/>
              </a:rPr>
              <a:t> </a:t>
            </a:r>
            <a:r>
              <a:rPr spc="-10" dirty="0">
                <a:latin typeface="Times New Roman"/>
                <a:cs typeface="Times New Roman"/>
              </a:rPr>
              <a:t>классы.</a:t>
            </a:r>
            <a:endParaRPr>
              <a:latin typeface="Times New Roman"/>
              <a:cs typeface="Times New Roman"/>
            </a:endParaRPr>
          </a:p>
        </p:txBody>
      </p:sp>
      <p:sp>
        <p:nvSpPr>
          <p:cNvPr id="9" name="object 9"/>
          <p:cNvSpPr txBox="1"/>
          <p:nvPr/>
        </p:nvSpPr>
        <p:spPr>
          <a:xfrm>
            <a:off x="6559678" y="2422016"/>
            <a:ext cx="3814445" cy="1946910"/>
          </a:xfrm>
          <a:prstGeom prst="rect">
            <a:avLst/>
          </a:prstGeom>
        </p:spPr>
        <p:txBody>
          <a:bodyPr vert="horz" wrap="square" lIns="0" tIns="12700" rIns="0" bIns="0" rtlCol="0">
            <a:spAutoFit/>
          </a:bodyPr>
          <a:lstStyle/>
          <a:p>
            <a:pPr marL="12700" marR="5080" algn="just">
              <a:spcBef>
                <a:spcPts val="100"/>
              </a:spcBef>
            </a:pPr>
            <a:r>
              <a:rPr b="1" u="heavy" spc="-5" dirty="0">
                <a:uFill>
                  <a:solidFill>
                    <a:srgbClr val="000000"/>
                  </a:solidFill>
                </a:uFill>
                <a:latin typeface="Times New Roman"/>
                <a:cs typeface="Times New Roman"/>
              </a:rPr>
              <a:t>Класс</a:t>
            </a:r>
            <a:r>
              <a:rPr b="1" u="heavy" dirty="0">
                <a:uFill>
                  <a:solidFill>
                    <a:srgbClr val="000000"/>
                  </a:solidFill>
                </a:uFill>
                <a:latin typeface="Times New Roman"/>
                <a:cs typeface="Times New Roman"/>
              </a:rPr>
              <a:t> </a:t>
            </a:r>
            <a:r>
              <a:rPr dirty="0">
                <a:latin typeface="Times New Roman"/>
                <a:cs typeface="Times New Roman"/>
              </a:rPr>
              <a:t>–</a:t>
            </a:r>
            <a:r>
              <a:rPr spc="5" dirty="0">
                <a:latin typeface="Times New Roman"/>
                <a:cs typeface="Times New Roman"/>
              </a:rPr>
              <a:t> </a:t>
            </a:r>
            <a:r>
              <a:rPr spc="-10" dirty="0">
                <a:latin typeface="Times New Roman"/>
                <a:cs typeface="Times New Roman"/>
              </a:rPr>
              <a:t>это</a:t>
            </a:r>
            <a:r>
              <a:rPr spc="-5" dirty="0">
                <a:latin typeface="Times New Roman"/>
                <a:cs typeface="Times New Roman"/>
              </a:rPr>
              <a:t> </a:t>
            </a:r>
            <a:r>
              <a:rPr spc="-10" dirty="0">
                <a:latin typeface="Times New Roman"/>
                <a:cs typeface="Times New Roman"/>
              </a:rPr>
              <a:t>совокупность</a:t>
            </a:r>
            <a:r>
              <a:rPr spc="-5" dirty="0">
                <a:latin typeface="Times New Roman"/>
                <a:cs typeface="Times New Roman"/>
              </a:rPr>
              <a:t> </a:t>
            </a:r>
            <a:r>
              <a:rPr spc="-15" dirty="0">
                <a:latin typeface="Times New Roman"/>
                <a:cs typeface="Times New Roman"/>
              </a:rPr>
              <a:t>объектов, </a:t>
            </a:r>
            <a:r>
              <a:rPr spc="-10" dirty="0">
                <a:latin typeface="Times New Roman"/>
                <a:cs typeface="Times New Roman"/>
              </a:rPr>
              <a:t> </a:t>
            </a:r>
            <a:r>
              <a:rPr spc="-5" dirty="0">
                <a:latin typeface="Times New Roman"/>
                <a:cs typeface="Times New Roman"/>
              </a:rPr>
              <a:t>обладающих</a:t>
            </a:r>
            <a:r>
              <a:rPr dirty="0">
                <a:latin typeface="Times New Roman"/>
                <a:cs typeface="Times New Roman"/>
              </a:rPr>
              <a:t> </a:t>
            </a:r>
            <a:r>
              <a:rPr spc="-30" dirty="0">
                <a:latin typeface="Times New Roman"/>
                <a:cs typeface="Times New Roman"/>
              </a:rPr>
              <a:t>схожей</a:t>
            </a:r>
            <a:r>
              <a:rPr spc="-25" dirty="0">
                <a:latin typeface="Times New Roman"/>
                <a:cs typeface="Times New Roman"/>
              </a:rPr>
              <a:t> </a:t>
            </a:r>
            <a:r>
              <a:rPr spc="-10" dirty="0">
                <a:latin typeface="Times New Roman"/>
                <a:cs typeface="Times New Roman"/>
              </a:rPr>
              <a:t>структурой, </a:t>
            </a:r>
            <a:r>
              <a:rPr spc="-434" dirty="0">
                <a:latin typeface="Times New Roman"/>
                <a:cs typeface="Times New Roman"/>
              </a:rPr>
              <a:t> </a:t>
            </a:r>
            <a:r>
              <a:rPr spc="-10" dirty="0">
                <a:latin typeface="Times New Roman"/>
                <a:cs typeface="Times New Roman"/>
              </a:rPr>
              <a:t>поведением</a:t>
            </a:r>
            <a:r>
              <a:rPr spc="-5" dirty="0">
                <a:latin typeface="Times New Roman"/>
                <a:cs typeface="Times New Roman"/>
              </a:rPr>
              <a:t> </a:t>
            </a:r>
            <a:r>
              <a:rPr dirty="0">
                <a:latin typeface="Times New Roman"/>
                <a:cs typeface="Times New Roman"/>
              </a:rPr>
              <a:t>и</a:t>
            </a:r>
            <a:r>
              <a:rPr spc="-5" dirty="0">
                <a:latin typeface="Times New Roman"/>
                <a:cs typeface="Times New Roman"/>
              </a:rPr>
              <a:t> </a:t>
            </a:r>
            <a:r>
              <a:rPr spc="-15" dirty="0">
                <a:latin typeface="Times New Roman"/>
                <a:cs typeface="Times New Roman"/>
              </a:rPr>
              <a:t>семантикой.</a:t>
            </a:r>
            <a:endParaRPr>
              <a:latin typeface="Times New Roman"/>
              <a:cs typeface="Times New Roman"/>
            </a:endParaRPr>
          </a:p>
          <a:p>
            <a:pPr>
              <a:spcBef>
                <a:spcPts val="35"/>
              </a:spcBef>
            </a:pPr>
            <a:endParaRPr sz="1850">
              <a:latin typeface="Times New Roman"/>
              <a:cs typeface="Times New Roman"/>
            </a:endParaRPr>
          </a:p>
          <a:p>
            <a:pPr marL="12700" marR="7620" algn="just"/>
            <a:r>
              <a:rPr b="1" u="heavy" spc="-10" dirty="0">
                <a:uFill>
                  <a:solidFill>
                    <a:srgbClr val="000000"/>
                  </a:solidFill>
                </a:uFill>
                <a:latin typeface="Times New Roman"/>
                <a:cs typeface="Times New Roman"/>
              </a:rPr>
              <a:t>Семантика</a:t>
            </a:r>
            <a:r>
              <a:rPr b="1" u="heavy" spc="-5" dirty="0">
                <a:uFill>
                  <a:solidFill>
                    <a:srgbClr val="000000"/>
                  </a:solidFill>
                </a:uFill>
                <a:latin typeface="Times New Roman"/>
                <a:cs typeface="Times New Roman"/>
              </a:rPr>
              <a:t> </a:t>
            </a:r>
            <a:r>
              <a:rPr dirty="0">
                <a:latin typeface="Times New Roman"/>
                <a:cs typeface="Times New Roman"/>
              </a:rPr>
              <a:t>–</a:t>
            </a:r>
            <a:r>
              <a:rPr spc="5" dirty="0">
                <a:latin typeface="Times New Roman"/>
                <a:cs typeface="Times New Roman"/>
              </a:rPr>
              <a:t> </a:t>
            </a:r>
            <a:r>
              <a:rPr spc="-15" dirty="0">
                <a:latin typeface="Times New Roman"/>
                <a:cs typeface="Times New Roman"/>
              </a:rPr>
              <a:t>это</a:t>
            </a:r>
            <a:r>
              <a:rPr spc="-10" dirty="0">
                <a:latin typeface="Times New Roman"/>
                <a:cs typeface="Times New Roman"/>
              </a:rPr>
              <a:t> суть,</a:t>
            </a:r>
            <a:r>
              <a:rPr spc="-5" dirty="0">
                <a:latin typeface="Times New Roman"/>
                <a:cs typeface="Times New Roman"/>
              </a:rPr>
              <a:t> </a:t>
            </a:r>
            <a:r>
              <a:rPr spc="-10" dirty="0">
                <a:latin typeface="Times New Roman"/>
                <a:cs typeface="Times New Roman"/>
              </a:rPr>
              <a:t>значение, </a:t>
            </a:r>
            <a:r>
              <a:rPr spc="-5" dirty="0">
                <a:latin typeface="Times New Roman"/>
                <a:cs typeface="Times New Roman"/>
              </a:rPr>
              <a:t> смысл</a:t>
            </a:r>
            <a:r>
              <a:rPr dirty="0">
                <a:latin typeface="Times New Roman"/>
                <a:cs typeface="Times New Roman"/>
              </a:rPr>
              <a:t> </a:t>
            </a:r>
            <a:r>
              <a:rPr spc="-15" dirty="0">
                <a:latin typeface="Times New Roman"/>
                <a:cs typeface="Times New Roman"/>
              </a:rPr>
              <a:t>некоторого</a:t>
            </a:r>
            <a:r>
              <a:rPr spc="-10" dirty="0">
                <a:latin typeface="Times New Roman"/>
                <a:cs typeface="Times New Roman"/>
              </a:rPr>
              <a:t> предмета</a:t>
            </a:r>
            <a:r>
              <a:rPr spc="-5" dirty="0">
                <a:latin typeface="Times New Roman"/>
                <a:cs typeface="Times New Roman"/>
              </a:rPr>
              <a:t> </a:t>
            </a:r>
            <a:r>
              <a:rPr spc="-10" dirty="0">
                <a:latin typeface="Times New Roman"/>
                <a:cs typeface="Times New Roman"/>
              </a:rPr>
              <a:t>или </a:t>
            </a:r>
            <a:r>
              <a:rPr spc="-434" dirty="0">
                <a:latin typeface="Times New Roman"/>
                <a:cs typeface="Times New Roman"/>
              </a:rPr>
              <a:t> </a:t>
            </a:r>
            <a:r>
              <a:rPr spc="-10" dirty="0">
                <a:latin typeface="Times New Roman"/>
                <a:cs typeface="Times New Roman"/>
              </a:rPr>
              <a:t>явления.</a:t>
            </a:r>
            <a:endParaRPr>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142222" y="6481553"/>
            <a:ext cx="1036955" cy="198120"/>
          </a:xfrm>
          <a:prstGeom prst="rect">
            <a:avLst/>
          </a:prstGeom>
        </p:spPr>
        <p:txBody>
          <a:bodyPr vert="horz" wrap="square" lIns="0" tIns="0" rIns="0" bIns="0" rtlCol="0">
            <a:spAutoFit/>
          </a:bodyPr>
          <a:lstStyle/>
          <a:p>
            <a:pPr>
              <a:lnSpc>
                <a:spcPts val="1540"/>
              </a:lnSpc>
            </a:pPr>
            <a:r>
              <a:rPr sz="1400" b="1" spc="-20" dirty="0">
                <a:solidFill>
                  <a:srgbClr val="00AFEF"/>
                </a:solidFill>
                <a:latin typeface="Arial"/>
                <a:cs typeface="Arial"/>
              </a:rPr>
              <a:t>on</a:t>
            </a:r>
            <a:r>
              <a:rPr sz="1400" b="1" spc="-5" dirty="0">
                <a:solidFill>
                  <a:srgbClr val="00AFEF"/>
                </a:solidFill>
                <a:latin typeface="Arial"/>
                <a:cs typeface="Arial"/>
              </a:rPr>
              <a:t>l</a:t>
            </a:r>
            <a:r>
              <a:rPr sz="1400" b="1" spc="-15" dirty="0">
                <a:solidFill>
                  <a:srgbClr val="00AFEF"/>
                </a:solidFill>
                <a:latin typeface="Arial"/>
                <a:cs typeface="Arial"/>
              </a:rPr>
              <a:t>i</a:t>
            </a:r>
            <a:r>
              <a:rPr sz="1400" b="1" spc="-20" dirty="0">
                <a:solidFill>
                  <a:srgbClr val="00AFEF"/>
                </a:solidFill>
                <a:latin typeface="Arial"/>
                <a:cs typeface="Arial"/>
              </a:rPr>
              <a:t>n</a:t>
            </a:r>
            <a:r>
              <a:rPr sz="1400" b="1" spc="-15" dirty="0">
                <a:solidFill>
                  <a:srgbClr val="00AFEF"/>
                </a:solidFill>
                <a:latin typeface="Arial"/>
                <a:cs typeface="Arial"/>
              </a:rPr>
              <a:t>e</a:t>
            </a:r>
            <a:r>
              <a:rPr sz="1400" b="1" spc="-5" dirty="0">
                <a:solidFill>
                  <a:srgbClr val="00AFEF"/>
                </a:solidFill>
                <a:latin typeface="Arial"/>
                <a:cs typeface="Arial"/>
              </a:rPr>
              <a:t>.mi</a:t>
            </a:r>
            <a:r>
              <a:rPr sz="1400" b="1" dirty="0">
                <a:solidFill>
                  <a:srgbClr val="00AFEF"/>
                </a:solidFill>
                <a:latin typeface="Arial"/>
                <a:cs typeface="Arial"/>
              </a:rPr>
              <a:t>r</a:t>
            </a:r>
            <a:r>
              <a:rPr sz="1400" b="1" spc="-15" dirty="0">
                <a:solidFill>
                  <a:srgbClr val="00AFEF"/>
                </a:solidFill>
                <a:latin typeface="Arial"/>
                <a:cs typeface="Arial"/>
              </a:rPr>
              <a:t>e</a:t>
            </a:r>
            <a:r>
              <a:rPr sz="1400" b="1" spc="-5" dirty="0">
                <a:solidFill>
                  <a:srgbClr val="00AFEF"/>
                </a:solidFill>
                <a:latin typeface="Arial"/>
                <a:cs typeface="Arial"/>
              </a:rPr>
              <a:t>a</a:t>
            </a:r>
            <a:endParaRPr sz="1400">
              <a:latin typeface="Arial"/>
              <a:cs typeface="Arial"/>
            </a:endParaRPr>
          </a:p>
        </p:txBody>
      </p:sp>
      <p:sp>
        <p:nvSpPr>
          <p:cNvPr id="9" name="object 9"/>
          <p:cNvSpPr/>
          <p:nvPr/>
        </p:nvSpPr>
        <p:spPr>
          <a:xfrm>
            <a:off x="4780534" y="5270322"/>
            <a:ext cx="5392420" cy="1348740"/>
          </a:xfrm>
          <a:custGeom>
            <a:avLst/>
            <a:gdLst/>
            <a:ahLst/>
            <a:cxnLst/>
            <a:rect l="l" t="t" r="r" b="b"/>
            <a:pathLst>
              <a:path w="5392420" h="1348740">
                <a:moveTo>
                  <a:pt x="5392166" y="0"/>
                </a:moveTo>
                <a:lnTo>
                  <a:pt x="0" y="0"/>
                </a:lnTo>
                <a:lnTo>
                  <a:pt x="0" y="1348740"/>
                </a:lnTo>
                <a:lnTo>
                  <a:pt x="5392166" y="1348740"/>
                </a:lnTo>
                <a:lnTo>
                  <a:pt x="5392166" y="0"/>
                </a:lnTo>
                <a:close/>
              </a:path>
            </a:pathLst>
          </a:custGeom>
          <a:solidFill>
            <a:srgbClr val="FFFFFF"/>
          </a:solidFill>
        </p:spPr>
        <p:txBody>
          <a:bodyPr wrap="square" lIns="0" tIns="0" rIns="0" bIns="0" rtlCol="0"/>
          <a:lstStyle/>
          <a:p>
            <a:endParaRPr/>
          </a:p>
        </p:txBody>
      </p:sp>
      <p:graphicFrame>
        <p:nvGraphicFramePr>
          <p:cNvPr id="10" name="object 10"/>
          <p:cNvGraphicFramePr>
            <a:graphicFrameLocks noGrp="1"/>
          </p:cNvGraphicFramePr>
          <p:nvPr/>
        </p:nvGraphicFramePr>
        <p:xfrm>
          <a:off x="1956397" y="1713102"/>
          <a:ext cx="8209279" cy="4899608"/>
        </p:xfrm>
        <a:graphic>
          <a:graphicData uri="http://schemas.openxmlformats.org/drawingml/2006/table">
            <a:tbl>
              <a:tblPr firstRow="1" bandRow="1">
                <a:tableStyleId>{2D5ABB26-0587-4C30-8999-92F81FD0307C}</a:tableStyleId>
              </a:tblPr>
              <a:tblGrid>
                <a:gridCol w="2817495">
                  <a:extLst>
                    <a:ext uri="{9D8B030D-6E8A-4147-A177-3AD203B41FA5}">
                      <a16:colId xmlns:a16="http://schemas.microsoft.com/office/drawing/2014/main" val="20000"/>
                    </a:ext>
                  </a:extLst>
                </a:gridCol>
                <a:gridCol w="5391784">
                  <a:extLst>
                    <a:ext uri="{9D8B030D-6E8A-4147-A177-3AD203B41FA5}">
                      <a16:colId xmlns:a16="http://schemas.microsoft.com/office/drawing/2014/main" val="20001"/>
                    </a:ext>
                  </a:extLst>
                </a:gridCol>
              </a:tblGrid>
              <a:tr h="1988820">
                <a:tc>
                  <a:txBody>
                    <a:bodyPr/>
                    <a:lstStyle/>
                    <a:p>
                      <a:pPr marL="294640" marR="290195" indent="-3175" algn="ctr">
                        <a:lnSpc>
                          <a:spcPct val="100000"/>
                        </a:lnSpc>
                        <a:spcBef>
                          <a:spcPts val="215"/>
                        </a:spcBef>
                      </a:pPr>
                      <a:r>
                        <a:rPr sz="1500" b="1" i="1" spc="-5" dirty="0">
                          <a:latin typeface="Times New Roman"/>
                          <a:cs typeface="Times New Roman"/>
                        </a:rPr>
                        <a:t>м</a:t>
                      </a:r>
                      <a:r>
                        <a:rPr sz="1500" b="1" i="1" spc="-30" dirty="0">
                          <a:latin typeface="Times New Roman"/>
                          <a:cs typeface="Times New Roman"/>
                        </a:rPr>
                        <a:t>е</a:t>
                      </a:r>
                      <a:r>
                        <a:rPr sz="1500" b="1" i="1" dirty="0">
                          <a:latin typeface="Times New Roman"/>
                          <a:cs typeface="Times New Roman"/>
                        </a:rPr>
                        <a:t>т</a:t>
                      </a:r>
                      <a:r>
                        <a:rPr sz="1500" b="1" i="1" spc="-15" dirty="0">
                          <a:latin typeface="Times New Roman"/>
                          <a:cs typeface="Times New Roman"/>
                        </a:rPr>
                        <a:t>о</a:t>
                      </a:r>
                      <a:r>
                        <a:rPr sz="1500" b="1" i="1" spc="-10" dirty="0">
                          <a:latin typeface="Times New Roman"/>
                          <a:cs typeface="Times New Roman"/>
                        </a:rPr>
                        <a:t>д</a:t>
                      </a:r>
                      <a:r>
                        <a:rPr sz="1500" b="1" i="1" dirty="0">
                          <a:latin typeface="Times New Roman"/>
                          <a:cs typeface="Times New Roman"/>
                        </a:rPr>
                        <a:t>ы,</a:t>
                      </a:r>
                      <a:r>
                        <a:rPr sz="1500" b="1" i="1" spc="-85" dirty="0">
                          <a:latin typeface="Times New Roman"/>
                          <a:cs typeface="Times New Roman"/>
                        </a:rPr>
                        <a:t> </a:t>
                      </a:r>
                      <a:r>
                        <a:rPr sz="1500" b="1" i="1" spc="-5" dirty="0">
                          <a:latin typeface="Times New Roman"/>
                          <a:cs typeface="Times New Roman"/>
                        </a:rPr>
                        <a:t>н</a:t>
                      </a:r>
                      <a:r>
                        <a:rPr sz="1500" b="1" i="1" spc="10" dirty="0">
                          <a:latin typeface="Times New Roman"/>
                          <a:cs typeface="Times New Roman"/>
                        </a:rPr>
                        <a:t>а</a:t>
                      </a:r>
                      <a:r>
                        <a:rPr sz="1500" b="1" i="1" spc="-5" dirty="0">
                          <a:latin typeface="Times New Roman"/>
                          <a:cs typeface="Times New Roman"/>
                        </a:rPr>
                        <a:t>п</a:t>
                      </a:r>
                      <a:r>
                        <a:rPr sz="1500" b="1" i="1" spc="5" dirty="0">
                          <a:latin typeface="Times New Roman"/>
                          <a:cs typeface="Times New Roman"/>
                        </a:rPr>
                        <a:t>р</a:t>
                      </a:r>
                      <a:r>
                        <a:rPr sz="1500" b="1" i="1" spc="10" dirty="0">
                          <a:latin typeface="Times New Roman"/>
                          <a:cs typeface="Times New Roman"/>
                        </a:rPr>
                        <a:t>а</a:t>
                      </a:r>
                      <a:r>
                        <a:rPr sz="1500" b="1" i="1" dirty="0">
                          <a:latin typeface="Times New Roman"/>
                          <a:cs typeface="Times New Roman"/>
                        </a:rPr>
                        <a:t>в</a:t>
                      </a:r>
                      <a:r>
                        <a:rPr sz="1500" b="1" i="1" spc="-15" dirty="0">
                          <a:latin typeface="Times New Roman"/>
                          <a:cs typeface="Times New Roman"/>
                        </a:rPr>
                        <a:t>л</a:t>
                      </a:r>
                      <a:r>
                        <a:rPr sz="1500" b="1" i="1" dirty="0">
                          <a:latin typeface="Times New Roman"/>
                          <a:cs typeface="Times New Roman"/>
                        </a:rPr>
                        <a:t>енн</a:t>
                      </a:r>
                      <a:r>
                        <a:rPr sz="1500" b="1" i="1" spc="5" dirty="0">
                          <a:latin typeface="Times New Roman"/>
                          <a:cs typeface="Times New Roman"/>
                        </a:rPr>
                        <a:t>ы</a:t>
                      </a:r>
                      <a:r>
                        <a:rPr sz="1500" b="1" i="1" dirty="0">
                          <a:latin typeface="Times New Roman"/>
                          <a:cs typeface="Times New Roman"/>
                        </a:rPr>
                        <a:t>е</a:t>
                      </a:r>
                      <a:r>
                        <a:rPr sz="1500" b="1" i="1" spc="-90" dirty="0">
                          <a:latin typeface="Times New Roman"/>
                          <a:cs typeface="Times New Roman"/>
                        </a:rPr>
                        <a:t> </a:t>
                      </a:r>
                      <a:r>
                        <a:rPr sz="1500" b="1" i="1" spc="-5" dirty="0">
                          <a:latin typeface="Times New Roman"/>
                          <a:cs typeface="Times New Roman"/>
                        </a:rPr>
                        <a:t>на  </a:t>
                      </a:r>
                      <a:r>
                        <a:rPr sz="1500" b="1" i="1" dirty="0">
                          <a:latin typeface="Times New Roman"/>
                          <a:cs typeface="Times New Roman"/>
                        </a:rPr>
                        <a:t>активизацию</a:t>
                      </a:r>
                      <a:r>
                        <a:rPr sz="1500" b="1" i="1" spc="-85" dirty="0">
                          <a:latin typeface="Times New Roman"/>
                          <a:cs typeface="Times New Roman"/>
                        </a:rPr>
                        <a:t> </a:t>
                      </a:r>
                      <a:r>
                        <a:rPr sz="1500" b="1" i="1" dirty="0">
                          <a:latin typeface="Times New Roman"/>
                          <a:cs typeface="Times New Roman"/>
                        </a:rPr>
                        <a:t>интуиции</a:t>
                      </a:r>
                      <a:r>
                        <a:rPr sz="1500" b="1" i="1" spc="-80" dirty="0">
                          <a:latin typeface="Times New Roman"/>
                          <a:cs typeface="Times New Roman"/>
                        </a:rPr>
                        <a:t> </a:t>
                      </a:r>
                      <a:r>
                        <a:rPr sz="1500" b="1" i="1" spc="5" dirty="0">
                          <a:latin typeface="Times New Roman"/>
                          <a:cs typeface="Times New Roman"/>
                        </a:rPr>
                        <a:t>и </a:t>
                      </a:r>
                      <a:r>
                        <a:rPr sz="1500" b="1" i="1" spc="-360" dirty="0">
                          <a:latin typeface="Times New Roman"/>
                          <a:cs typeface="Times New Roman"/>
                        </a:rPr>
                        <a:t> </a:t>
                      </a:r>
                      <a:r>
                        <a:rPr sz="1500" b="1" i="1" spc="10" dirty="0">
                          <a:latin typeface="Times New Roman"/>
                          <a:cs typeface="Times New Roman"/>
                        </a:rPr>
                        <a:t>опыта</a:t>
                      </a:r>
                      <a:r>
                        <a:rPr sz="1500" b="1" i="1" spc="-90" dirty="0">
                          <a:latin typeface="Times New Roman"/>
                          <a:cs typeface="Times New Roman"/>
                        </a:rPr>
                        <a:t> </a:t>
                      </a:r>
                      <a:r>
                        <a:rPr sz="1500" b="1" i="1" dirty="0">
                          <a:latin typeface="Times New Roman"/>
                          <a:cs typeface="Times New Roman"/>
                        </a:rPr>
                        <a:t>специалистов</a:t>
                      </a:r>
                      <a:endParaRPr sz="1500">
                        <a:latin typeface="Times New Roman"/>
                        <a:cs typeface="Times New Roman"/>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4020" indent="-345440">
                        <a:lnSpc>
                          <a:spcPct val="100000"/>
                        </a:lnSpc>
                        <a:spcBef>
                          <a:spcPts val="215"/>
                        </a:spcBef>
                        <a:buChar char="-"/>
                        <a:tabLst>
                          <a:tab pos="414020" algn="l"/>
                          <a:tab pos="414655" algn="l"/>
                        </a:tabLst>
                      </a:pPr>
                      <a:r>
                        <a:rPr sz="1400" spc="-20" dirty="0">
                          <a:latin typeface="Times New Roman"/>
                          <a:cs typeface="Times New Roman"/>
                        </a:rPr>
                        <a:t>методы</a:t>
                      </a:r>
                      <a:r>
                        <a:rPr sz="1400" spc="20" dirty="0">
                          <a:latin typeface="Times New Roman"/>
                          <a:cs typeface="Times New Roman"/>
                        </a:rPr>
                        <a:t> </a:t>
                      </a:r>
                      <a:r>
                        <a:rPr sz="1400" spc="-5" dirty="0">
                          <a:latin typeface="Times New Roman"/>
                          <a:cs typeface="Times New Roman"/>
                        </a:rPr>
                        <a:t>организации</a:t>
                      </a:r>
                      <a:r>
                        <a:rPr sz="1400" spc="15" dirty="0">
                          <a:latin typeface="Times New Roman"/>
                          <a:cs typeface="Times New Roman"/>
                        </a:rPr>
                        <a:t> </a:t>
                      </a:r>
                      <a:r>
                        <a:rPr sz="1400" spc="-10" dirty="0">
                          <a:latin typeface="Times New Roman"/>
                          <a:cs typeface="Times New Roman"/>
                        </a:rPr>
                        <a:t>сложных</a:t>
                      </a:r>
                      <a:r>
                        <a:rPr sz="1400" spc="-5" dirty="0">
                          <a:latin typeface="Times New Roman"/>
                          <a:cs typeface="Times New Roman"/>
                        </a:rPr>
                        <a:t> </a:t>
                      </a:r>
                      <a:r>
                        <a:rPr sz="1400" spc="-15" dirty="0">
                          <a:latin typeface="Times New Roman"/>
                          <a:cs typeface="Times New Roman"/>
                        </a:rPr>
                        <a:t>экспертиз;</a:t>
                      </a:r>
                      <a:endParaRPr sz="1400">
                        <a:latin typeface="Times New Roman"/>
                        <a:cs typeface="Times New Roman"/>
                      </a:endParaRPr>
                    </a:p>
                    <a:p>
                      <a:pPr marL="414020" indent="-345440">
                        <a:lnSpc>
                          <a:spcPct val="100000"/>
                        </a:lnSpc>
                        <a:spcBef>
                          <a:spcPts val="5"/>
                        </a:spcBef>
                        <a:buChar char="-"/>
                        <a:tabLst>
                          <a:tab pos="414020" algn="l"/>
                          <a:tab pos="414655" algn="l"/>
                        </a:tabLst>
                      </a:pPr>
                      <a:r>
                        <a:rPr sz="1400" spc="-20" dirty="0">
                          <a:latin typeface="Times New Roman"/>
                          <a:cs typeface="Times New Roman"/>
                        </a:rPr>
                        <a:t>метод</a:t>
                      </a:r>
                      <a:r>
                        <a:rPr sz="1400" spc="10" dirty="0">
                          <a:latin typeface="Times New Roman"/>
                          <a:cs typeface="Times New Roman"/>
                        </a:rPr>
                        <a:t> </a:t>
                      </a:r>
                      <a:r>
                        <a:rPr sz="1400" spc="-15" dirty="0">
                          <a:latin typeface="Times New Roman"/>
                          <a:cs typeface="Times New Roman"/>
                        </a:rPr>
                        <a:t>экспертных</a:t>
                      </a:r>
                      <a:r>
                        <a:rPr sz="1400" spc="5" dirty="0">
                          <a:latin typeface="Times New Roman"/>
                          <a:cs typeface="Times New Roman"/>
                        </a:rPr>
                        <a:t> </a:t>
                      </a:r>
                      <a:r>
                        <a:rPr sz="1400" spc="-10" dirty="0">
                          <a:latin typeface="Times New Roman"/>
                          <a:cs typeface="Times New Roman"/>
                        </a:rPr>
                        <a:t>оценок;</a:t>
                      </a:r>
                      <a:endParaRPr sz="1400">
                        <a:latin typeface="Times New Roman"/>
                        <a:cs typeface="Times New Roman"/>
                      </a:endParaRPr>
                    </a:p>
                    <a:p>
                      <a:pPr marL="414020" indent="-345440">
                        <a:lnSpc>
                          <a:spcPct val="100000"/>
                        </a:lnSpc>
                        <a:buChar char="-"/>
                        <a:tabLst>
                          <a:tab pos="414020" algn="l"/>
                          <a:tab pos="414655" algn="l"/>
                        </a:tabLst>
                      </a:pPr>
                      <a:r>
                        <a:rPr sz="1400" spc="-5" dirty="0">
                          <a:latin typeface="Times New Roman"/>
                          <a:cs typeface="Times New Roman"/>
                        </a:rPr>
                        <a:t>морфологические</a:t>
                      </a:r>
                      <a:r>
                        <a:rPr sz="1400" spc="-30" dirty="0">
                          <a:latin typeface="Times New Roman"/>
                          <a:cs typeface="Times New Roman"/>
                        </a:rPr>
                        <a:t> </a:t>
                      </a:r>
                      <a:r>
                        <a:rPr sz="1400" spc="-15" dirty="0">
                          <a:latin typeface="Times New Roman"/>
                          <a:cs typeface="Times New Roman"/>
                        </a:rPr>
                        <a:t>методы;</a:t>
                      </a:r>
                      <a:endParaRPr sz="1400">
                        <a:latin typeface="Times New Roman"/>
                        <a:cs typeface="Times New Roman"/>
                      </a:endParaRPr>
                    </a:p>
                    <a:p>
                      <a:pPr marL="414020" indent="-345440">
                        <a:lnSpc>
                          <a:spcPct val="100000"/>
                        </a:lnSpc>
                        <a:buChar char="-"/>
                        <a:tabLst>
                          <a:tab pos="414020" algn="l"/>
                          <a:tab pos="414655" algn="l"/>
                        </a:tabLst>
                      </a:pPr>
                      <a:r>
                        <a:rPr sz="1400" spc="-20" dirty="0">
                          <a:latin typeface="Times New Roman"/>
                          <a:cs typeface="Times New Roman"/>
                        </a:rPr>
                        <a:t>методы</a:t>
                      </a:r>
                      <a:r>
                        <a:rPr sz="1400" spc="10" dirty="0">
                          <a:latin typeface="Times New Roman"/>
                          <a:cs typeface="Times New Roman"/>
                        </a:rPr>
                        <a:t> </a:t>
                      </a:r>
                      <a:r>
                        <a:rPr sz="1400" spc="-15" dirty="0">
                          <a:latin typeface="Times New Roman"/>
                          <a:cs typeface="Times New Roman"/>
                        </a:rPr>
                        <a:t>структуризации;</a:t>
                      </a:r>
                      <a:endParaRPr sz="1400">
                        <a:latin typeface="Times New Roman"/>
                        <a:cs typeface="Times New Roman"/>
                      </a:endParaRPr>
                    </a:p>
                    <a:p>
                      <a:pPr marL="414020" indent="-345440">
                        <a:lnSpc>
                          <a:spcPct val="100000"/>
                        </a:lnSpc>
                        <a:buChar char="-"/>
                        <a:tabLst>
                          <a:tab pos="414020" algn="l"/>
                          <a:tab pos="414655" algn="l"/>
                        </a:tabLst>
                      </a:pPr>
                      <a:r>
                        <a:rPr sz="1400" spc="-20" dirty="0">
                          <a:latin typeface="Times New Roman"/>
                          <a:cs typeface="Times New Roman"/>
                        </a:rPr>
                        <a:t>методы</a:t>
                      </a:r>
                      <a:r>
                        <a:rPr sz="1400" spc="15" dirty="0">
                          <a:latin typeface="Times New Roman"/>
                          <a:cs typeface="Times New Roman"/>
                        </a:rPr>
                        <a:t> </a:t>
                      </a:r>
                      <a:r>
                        <a:rPr sz="1400" spc="-10" dirty="0">
                          <a:latin typeface="Times New Roman"/>
                          <a:cs typeface="Times New Roman"/>
                        </a:rPr>
                        <a:t>типа</a:t>
                      </a:r>
                      <a:r>
                        <a:rPr sz="1400" spc="5" dirty="0">
                          <a:latin typeface="Times New Roman"/>
                          <a:cs typeface="Times New Roman"/>
                        </a:rPr>
                        <a:t> </a:t>
                      </a:r>
                      <a:r>
                        <a:rPr sz="1400" spc="-10" dirty="0">
                          <a:latin typeface="Times New Roman"/>
                          <a:cs typeface="Times New Roman"/>
                        </a:rPr>
                        <a:t>«Дельфи»;</a:t>
                      </a:r>
                      <a:endParaRPr sz="1400">
                        <a:latin typeface="Times New Roman"/>
                        <a:cs typeface="Times New Roman"/>
                      </a:endParaRPr>
                    </a:p>
                    <a:p>
                      <a:pPr marL="414020" indent="-345440">
                        <a:lnSpc>
                          <a:spcPct val="100000"/>
                        </a:lnSpc>
                        <a:spcBef>
                          <a:spcPts val="5"/>
                        </a:spcBef>
                        <a:buChar char="-"/>
                        <a:tabLst>
                          <a:tab pos="414020" algn="l"/>
                          <a:tab pos="414655" algn="l"/>
                        </a:tabLst>
                      </a:pPr>
                      <a:r>
                        <a:rPr sz="1400" spc="-20" dirty="0">
                          <a:latin typeface="Times New Roman"/>
                          <a:cs typeface="Times New Roman"/>
                        </a:rPr>
                        <a:t>методы</a:t>
                      </a:r>
                      <a:r>
                        <a:rPr sz="1400" spc="5" dirty="0">
                          <a:latin typeface="Times New Roman"/>
                          <a:cs typeface="Times New Roman"/>
                        </a:rPr>
                        <a:t> </a:t>
                      </a:r>
                      <a:r>
                        <a:rPr sz="1400" spc="-10" dirty="0">
                          <a:latin typeface="Times New Roman"/>
                          <a:cs typeface="Times New Roman"/>
                        </a:rPr>
                        <a:t>типа «сценариев»;</a:t>
                      </a:r>
                      <a:endParaRPr sz="1400">
                        <a:latin typeface="Times New Roman"/>
                        <a:cs typeface="Times New Roman"/>
                      </a:endParaRPr>
                    </a:p>
                    <a:p>
                      <a:pPr marL="414020" indent="-345440">
                        <a:lnSpc>
                          <a:spcPct val="100000"/>
                        </a:lnSpc>
                        <a:buChar char="-"/>
                        <a:tabLst>
                          <a:tab pos="414020" algn="l"/>
                          <a:tab pos="414655" algn="l"/>
                        </a:tabLst>
                      </a:pPr>
                      <a:r>
                        <a:rPr sz="1400" spc="-20" dirty="0">
                          <a:latin typeface="Times New Roman"/>
                          <a:cs typeface="Times New Roman"/>
                        </a:rPr>
                        <a:t>методы</a:t>
                      </a:r>
                      <a:r>
                        <a:rPr sz="1400" spc="30" dirty="0">
                          <a:latin typeface="Times New Roman"/>
                          <a:cs typeface="Times New Roman"/>
                        </a:rPr>
                        <a:t> </a:t>
                      </a:r>
                      <a:r>
                        <a:rPr sz="1400" spc="-10" dirty="0">
                          <a:latin typeface="Times New Roman"/>
                          <a:cs typeface="Times New Roman"/>
                        </a:rPr>
                        <a:t>типа</a:t>
                      </a:r>
                      <a:r>
                        <a:rPr sz="1400" spc="10" dirty="0">
                          <a:latin typeface="Times New Roman"/>
                          <a:cs typeface="Times New Roman"/>
                        </a:rPr>
                        <a:t> </a:t>
                      </a:r>
                      <a:r>
                        <a:rPr sz="1400" spc="-15" dirty="0">
                          <a:latin typeface="Times New Roman"/>
                          <a:cs typeface="Times New Roman"/>
                        </a:rPr>
                        <a:t>«мозгового</a:t>
                      </a:r>
                      <a:r>
                        <a:rPr sz="1400" spc="35" dirty="0">
                          <a:latin typeface="Times New Roman"/>
                          <a:cs typeface="Times New Roman"/>
                        </a:rPr>
                        <a:t> </a:t>
                      </a:r>
                      <a:r>
                        <a:rPr sz="1400" spc="-20" dirty="0">
                          <a:latin typeface="Times New Roman"/>
                          <a:cs typeface="Times New Roman"/>
                        </a:rPr>
                        <a:t>штурма»</a:t>
                      </a:r>
                      <a:r>
                        <a:rPr sz="1400" spc="35" dirty="0">
                          <a:latin typeface="Times New Roman"/>
                          <a:cs typeface="Times New Roman"/>
                        </a:rPr>
                        <a:t> </a:t>
                      </a:r>
                      <a:r>
                        <a:rPr sz="1400" spc="-5" dirty="0">
                          <a:latin typeface="Times New Roman"/>
                          <a:cs typeface="Times New Roman"/>
                        </a:rPr>
                        <a:t>и</a:t>
                      </a:r>
                      <a:r>
                        <a:rPr sz="1400" spc="10" dirty="0">
                          <a:latin typeface="Times New Roman"/>
                          <a:cs typeface="Times New Roman"/>
                        </a:rPr>
                        <a:t> </a:t>
                      </a:r>
                      <a:r>
                        <a:rPr sz="1400" spc="-10" dirty="0">
                          <a:latin typeface="Times New Roman"/>
                          <a:cs typeface="Times New Roman"/>
                        </a:rPr>
                        <a:t>выработки</a:t>
                      </a:r>
                      <a:r>
                        <a:rPr sz="1400" spc="35" dirty="0">
                          <a:latin typeface="Times New Roman"/>
                          <a:cs typeface="Times New Roman"/>
                        </a:rPr>
                        <a:t> </a:t>
                      </a:r>
                      <a:r>
                        <a:rPr sz="1400" spc="-20" dirty="0">
                          <a:latin typeface="Times New Roman"/>
                          <a:cs typeface="Times New Roman"/>
                        </a:rPr>
                        <a:t>коллективных</a:t>
                      </a:r>
                      <a:endParaRPr sz="1400">
                        <a:latin typeface="Times New Roman"/>
                        <a:cs typeface="Times New Roman"/>
                      </a:endParaRPr>
                    </a:p>
                    <a:p>
                      <a:pPr marL="414020">
                        <a:lnSpc>
                          <a:spcPct val="100000"/>
                        </a:lnSpc>
                      </a:pPr>
                      <a:r>
                        <a:rPr sz="1400" spc="-10" dirty="0">
                          <a:latin typeface="Times New Roman"/>
                          <a:cs typeface="Times New Roman"/>
                        </a:rPr>
                        <a:t>решений;</a:t>
                      </a:r>
                      <a:endParaRPr sz="1400">
                        <a:latin typeface="Times New Roman"/>
                        <a:cs typeface="Times New Roman"/>
                      </a:endParaRPr>
                    </a:p>
                    <a:p>
                      <a:pPr marL="414020" indent="-345440">
                        <a:lnSpc>
                          <a:spcPct val="100000"/>
                        </a:lnSpc>
                        <a:buChar char="-"/>
                        <a:tabLst>
                          <a:tab pos="414020" algn="l"/>
                          <a:tab pos="414655" algn="l"/>
                        </a:tabLst>
                      </a:pPr>
                      <a:r>
                        <a:rPr sz="1400" spc="-20" dirty="0">
                          <a:latin typeface="Times New Roman"/>
                          <a:cs typeface="Times New Roman"/>
                        </a:rPr>
                        <a:t>методы</a:t>
                      </a:r>
                      <a:r>
                        <a:rPr sz="1400" spc="15" dirty="0">
                          <a:latin typeface="Times New Roman"/>
                          <a:cs typeface="Times New Roman"/>
                        </a:rPr>
                        <a:t> </a:t>
                      </a:r>
                      <a:r>
                        <a:rPr sz="1400" spc="-10" dirty="0">
                          <a:latin typeface="Times New Roman"/>
                          <a:cs typeface="Times New Roman"/>
                        </a:rPr>
                        <a:t>диалектической</a:t>
                      </a:r>
                      <a:r>
                        <a:rPr sz="1400" spc="15" dirty="0">
                          <a:latin typeface="Times New Roman"/>
                          <a:cs typeface="Times New Roman"/>
                        </a:rPr>
                        <a:t> </a:t>
                      </a:r>
                      <a:r>
                        <a:rPr sz="1400" spc="-10" dirty="0">
                          <a:latin typeface="Times New Roman"/>
                          <a:cs typeface="Times New Roman"/>
                        </a:rPr>
                        <a:t>логики.</a:t>
                      </a:r>
                      <a:endParaRPr sz="1400">
                        <a:latin typeface="Times New Roman"/>
                        <a:cs typeface="Times New Roman"/>
                      </a:endParaRPr>
                    </a:p>
                  </a:txBody>
                  <a:tcPr marL="0" marR="0" marT="273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562099">
                <a:tc>
                  <a:txBody>
                    <a:bodyPr/>
                    <a:lstStyle/>
                    <a:p>
                      <a:pPr marL="425450" marR="249554" indent="-167640">
                        <a:lnSpc>
                          <a:spcPct val="100000"/>
                        </a:lnSpc>
                        <a:spcBef>
                          <a:spcPts val="225"/>
                        </a:spcBef>
                      </a:pPr>
                      <a:r>
                        <a:rPr sz="1500" b="1" i="1" spc="-5" dirty="0">
                          <a:latin typeface="Times New Roman"/>
                          <a:cs typeface="Times New Roman"/>
                        </a:rPr>
                        <a:t>м</a:t>
                      </a:r>
                      <a:r>
                        <a:rPr sz="1500" b="1" i="1" spc="-30" dirty="0">
                          <a:latin typeface="Times New Roman"/>
                          <a:cs typeface="Times New Roman"/>
                        </a:rPr>
                        <a:t>е</a:t>
                      </a:r>
                      <a:r>
                        <a:rPr sz="1500" b="1" i="1" dirty="0">
                          <a:latin typeface="Times New Roman"/>
                          <a:cs typeface="Times New Roman"/>
                        </a:rPr>
                        <a:t>т</a:t>
                      </a:r>
                      <a:r>
                        <a:rPr sz="1500" b="1" i="1" spc="-15" dirty="0">
                          <a:latin typeface="Times New Roman"/>
                          <a:cs typeface="Times New Roman"/>
                        </a:rPr>
                        <a:t>о</a:t>
                      </a:r>
                      <a:r>
                        <a:rPr sz="1500" b="1" i="1" spc="-10" dirty="0">
                          <a:latin typeface="Times New Roman"/>
                          <a:cs typeface="Times New Roman"/>
                        </a:rPr>
                        <a:t>д</a:t>
                      </a:r>
                      <a:r>
                        <a:rPr sz="1500" b="1" i="1" dirty="0">
                          <a:latin typeface="Times New Roman"/>
                          <a:cs typeface="Times New Roman"/>
                        </a:rPr>
                        <a:t>ы</a:t>
                      </a:r>
                      <a:r>
                        <a:rPr sz="1500" b="1" i="1" spc="-60" dirty="0">
                          <a:latin typeface="Times New Roman"/>
                          <a:cs typeface="Times New Roman"/>
                        </a:rPr>
                        <a:t> </a:t>
                      </a:r>
                      <a:r>
                        <a:rPr sz="1500" b="1" i="1" dirty="0">
                          <a:latin typeface="Times New Roman"/>
                          <a:cs typeface="Times New Roman"/>
                        </a:rPr>
                        <a:t>ф</a:t>
                      </a:r>
                      <a:r>
                        <a:rPr sz="1500" b="1" i="1" spc="5" dirty="0">
                          <a:latin typeface="Times New Roman"/>
                          <a:cs typeface="Times New Roman"/>
                        </a:rPr>
                        <a:t>о</a:t>
                      </a:r>
                      <a:r>
                        <a:rPr sz="1500" b="1" i="1" spc="-65" dirty="0">
                          <a:latin typeface="Times New Roman"/>
                          <a:cs typeface="Times New Roman"/>
                        </a:rPr>
                        <a:t>р</a:t>
                      </a:r>
                      <a:r>
                        <a:rPr sz="1500" b="1" i="1" spc="-5" dirty="0">
                          <a:latin typeface="Times New Roman"/>
                          <a:cs typeface="Times New Roman"/>
                        </a:rPr>
                        <a:t>м</a:t>
                      </a:r>
                      <a:r>
                        <a:rPr sz="1500" b="1" i="1" spc="5" dirty="0">
                          <a:latin typeface="Times New Roman"/>
                          <a:cs typeface="Times New Roman"/>
                        </a:rPr>
                        <a:t>а</a:t>
                      </a:r>
                      <a:r>
                        <a:rPr sz="1500" b="1" i="1" spc="-10" dirty="0">
                          <a:latin typeface="Times New Roman"/>
                          <a:cs typeface="Times New Roman"/>
                        </a:rPr>
                        <a:t>л</a:t>
                      </a:r>
                      <a:r>
                        <a:rPr sz="1500" b="1" i="1" spc="-5" dirty="0">
                          <a:latin typeface="Times New Roman"/>
                          <a:cs typeface="Times New Roman"/>
                        </a:rPr>
                        <a:t>и</a:t>
                      </a:r>
                      <a:r>
                        <a:rPr sz="1500" b="1" i="1" spc="-15" dirty="0">
                          <a:latin typeface="Times New Roman"/>
                          <a:cs typeface="Times New Roman"/>
                        </a:rPr>
                        <a:t>зо</a:t>
                      </a:r>
                      <a:r>
                        <a:rPr sz="1500" b="1" i="1" dirty="0">
                          <a:latin typeface="Times New Roman"/>
                          <a:cs typeface="Times New Roman"/>
                        </a:rPr>
                        <a:t>в</a:t>
                      </a:r>
                      <a:r>
                        <a:rPr sz="1500" b="1" i="1" spc="-15" dirty="0">
                          <a:latin typeface="Times New Roman"/>
                          <a:cs typeface="Times New Roman"/>
                        </a:rPr>
                        <a:t>а</a:t>
                      </a:r>
                      <a:r>
                        <a:rPr sz="1500" b="1" i="1" spc="-5" dirty="0">
                          <a:latin typeface="Times New Roman"/>
                          <a:cs typeface="Times New Roman"/>
                        </a:rPr>
                        <a:t>нн</a:t>
                      </a:r>
                      <a:r>
                        <a:rPr sz="1500" b="1" i="1" spc="-15" dirty="0">
                          <a:latin typeface="Times New Roman"/>
                          <a:cs typeface="Times New Roman"/>
                        </a:rPr>
                        <a:t>о</a:t>
                      </a:r>
                      <a:r>
                        <a:rPr sz="1500" b="1" i="1" spc="-10" dirty="0">
                          <a:latin typeface="Times New Roman"/>
                          <a:cs typeface="Times New Roman"/>
                        </a:rPr>
                        <a:t>г</a:t>
                      </a:r>
                      <a:r>
                        <a:rPr sz="1500" b="1" i="1" dirty="0">
                          <a:latin typeface="Times New Roman"/>
                          <a:cs typeface="Times New Roman"/>
                        </a:rPr>
                        <a:t>о  </a:t>
                      </a:r>
                      <a:r>
                        <a:rPr sz="1500" b="1" i="1" spc="-5" dirty="0">
                          <a:latin typeface="Times New Roman"/>
                          <a:cs typeface="Times New Roman"/>
                        </a:rPr>
                        <a:t>п</a:t>
                      </a:r>
                      <a:r>
                        <a:rPr sz="1500" b="1" i="1" spc="5" dirty="0">
                          <a:latin typeface="Times New Roman"/>
                          <a:cs typeface="Times New Roman"/>
                        </a:rPr>
                        <a:t>р</a:t>
                      </a:r>
                      <a:r>
                        <a:rPr sz="1500" b="1" i="1" spc="-50" dirty="0">
                          <a:latin typeface="Times New Roman"/>
                          <a:cs typeface="Times New Roman"/>
                        </a:rPr>
                        <a:t>е</a:t>
                      </a:r>
                      <a:r>
                        <a:rPr sz="1500" b="1" i="1" spc="-10" dirty="0">
                          <a:latin typeface="Times New Roman"/>
                          <a:cs typeface="Times New Roman"/>
                        </a:rPr>
                        <a:t>д</a:t>
                      </a:r>
                      <a:r>
                        <a:rPr sz="1500" b="1" i="1" dirty="0">
                          <a:latin typeface="Times New Roman"/>
                          <a:cs typeface="Times New Roman"/>
                        </a:rPr>
                        <a:t>с</a:t>
                      </a:r>
                      <a:r>
                        <a:rPr sz="1500" b="1" i="1" spc="20" dirty="0">
                          <a:latin typeface="Times New Roman"/>
                          <a:cs typeface="Times New Roman"/>
                        </a:rPr>
                        <a:t>т</a:t>
                      </a:r>
                      <a:r>
                        <a:rPr sz="1500" b="1" i="1" spc="10" dirty="0">
                          <a:latin typeface="Times New Roman"/>
                          <a:cs typeface="Times New Roman"/>
                        </a:rPr>
                        <a:t>а</a:t>
                      </a:r>
                      <a:r>
                        <a:rPr sz="1500" b="1" i="1" dirty="0">
                          <a:latin typeface="Times New Roman"/>
                          <a:cs typeface="Times New Roman"/>
                        </a:rPr>
                        <a:t>в</a:t>
                      </a:r>
                      <a:r>
                        <a:rPr sz="1500" b="1" i="1" spc="-15" dirty="0">
                          <a:latin typeface="Times New Roman"/>
                          <a:cs typeface="Times New Roman"/>
                        </a:rPr>
                        <a:t>л</a:t>
                      </a:r>
                      <a:r>
                        <a:rPr sz="1500" b="1" i="1" dirty="0">
                          <a:latin typeface="Times New Roman"/>
                          <a:cs typeface="Times New Roman"/>
                        </a:rPr>
                        <a:t>ения</a:t>
                      </a:r>
                      <a:r>
                        <a:rPr sz="1500" b="1" i="1" spc="-100" dirty="0">
                          <a:latin typeface="Times New Roman"/>
                          <a:cs typeface="Times New Roman"/>
                        </a:rPr>
                        <a:t> </a:t>
                      </a:r>
                      <a:r>
                        <a:rPr sz="1500" b="1" i="1" dirty="0">
                          <a:latin typeface="Times New Roman"/>
                          <a:cs typeface="Times New Roman"/>
                        </a:rPr>
                        <a:t>сист</a:t>
                      </a:r>
                      <a:r>
                        <a:rPr sz="1500" b="1" i="1" spc="-50" dirty="0">
                          <a:latin typeface="Times New Roman"/>
                          <a:cs typeface="Times New Roman"/>
                        </a:rPr>
                        <a:t>е</a:t>
                      </a:r>
                      <a:r>
                        <a:rPr sz="1500" b="1" i="1" dirty="0">
                          <a:latin typeface="Times New Roman"/>
                          <a:cs typeface="Times New Roman"/>
                        </a:rPr>
                        <a:t>м</a:t>
                      </a:r>
                      <a:endParaRPr sz="1500">
                        <a:latin typeface="Times New Roman"/>
                        <a:cs typeface="Times New Roma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4020" indent="-345440">
                        <a:lnSpc>
                          <a:spcPct val="100000"/>
                        </a:lnSpc>
                        <a:spcBef>
                          <a:spcPts val="225"/>
                        </a:spcBef>
                        <a:buChar char="-"/>
                        <a:tabLst>
                          <a:tab pos="414020" algn="l"/>
                          <a:tab pos="414655" algn="l"/>
                        </a:tabLst>
                      </a:pPr>
                      <a:r>
                        <a:rPr sz="1400" spc="-5" dirty="0">
                          <a:latin typeface="Times New Roman"/>
                          <a:cs typeface="Times New Roman"/>
                        </a:rPr>
                        <a:t>графические</a:t>
                      </a:r>
                      <a:r>
                        <a:rPr sz="1400" dirty="0">
                          <a:latin typeface="Times New Roman"/>
                          <a:cs typeface="Times New Roman"/>
                        </a:rPr>
                        <a:t> </a:t>
                      </a:r>
                      <a:r>
                        <a:rPr sz="1400" spc="-15" dirty="0">
                          <a:latin typeface="Times New Roman"/>
                          <a:cs typeface="Times New Roman"/>
                        </a:rPr>
                        <a:t>методы;</a:t>
                      </a:r>
                      <a:endParaRPr sz="1400">
                        <a:latin typeface="Times New Roman"/>
                        <a:cs typeface="Times New Roman"/>
                      </a:endParaRPr>
                    </a:p>
                    <a:p>
                      <a:pPr marL="414020" indent="-345440">
                        <a:lnSpc>
                          <a:spcPct val="100000"/>
                        </a:lnSpc>
                        <a:spcBef>
                          <a:spcPts val="5"/>
                        </a:spcBef>
                        <a:buChar char="-"/>
                        <a:tabLst>
                          <a:tab pos="414020" algn="l"/>
                          <a:tab pos="414655" algn="l"/>
                        </a:tabLst>
                      </a:pPr>
                      <a:r>
                        <a:rPr sz="1400" spc="-10" dirty="0">
                          <a:latin typeface="Times New Roman"/>
                          <a:cs typeface="Times New Roman"/>
                        </a:rPr>
                        <a:t>семиотические</a:t>
                      </a:r>
                      <a:r>
                        <a:rPr sz="1400" spc="45" dirty="0">
                          <a:latin typeface="Times New Roman"/>
                          <a:cs typeface="Times New Roman"/>
                        </a:rPr>
                        <a:t> </a:t>
                      </a:r>
                      <a:r>
                        <a:rPr sz="1400" spc="-15" dirty="0">
                          <a:latin typeface="Times New Roman"/>
                          <a:cs typeface="Times New Roman"/>
                        </a:rPr>
                        <a:t>методы;</a:t>
                      </a:r>
                      <a:endParaRPr sz="1400">
                        <a:latin typeface="Times New Roman"/>
                        <a:cs typeface="Times New Roman"/>
                      </a:endParaRPr>
                    </a:p>
                    <a:p>
                      <a:pPr marL="414020" indent="-345440">
                        <a:lnSpc>
                          <a:spcPct val="100000"/>
                        </a:lnSpc>
                        <a:buChar char="-"/>
                        <a:tabLst>
                          <a:tab pos="414020" algn="l"/>
                          <a:tab pos="414655" algn="l"/>
                        </a:tabLst>
                      </a:pPr>
                      <a:r>
                        <a:rPr sz="1400" spc="-10" dirty="0">
                          <a:latin typeface="Times New Roman"/>
                          <a:cs typeface="Times New Roman"/>
                        </a:rPr>
                        <a:t>лингвистические</a:t>
                      </a:r>
                      <a:r>
                        <a:rPr sz="1400" spc="65" dirty="0">
                          <a:latin typeface="Times New Roman"/>
                          <a:cs typeface="Times New Roman"/>
                        </a:rPr>
                        <a:t> </a:t>
                      </a:r>
                      <a:r>
                        <a:rPr sz="1400" spc="-15" dirty="0">
                          <a:latin typeface="Times New Roman"/>
                          <a:cs typeface="Times New Roman"/>
                        </a:rPr>
                        <a:t>методы;</a:t>
                      </a:r>
                      <a:endParaRPr sz="1400">
                        <a:latin typeface="Times New Roman"/>
                        <a:cs typeface="Times New Roman"/>
                      </a:endParaRPr>
                    </a:p>
                    <a:p>
                      <a:pPr marL="414020" indent="-345440">
                        <a:lnSpc>
                          <a:spcPct val="100000"/>
                        </a:lnSpc>
                        <a:buChar char="-"/>
                        <a:tabLst>
                          <a:tab pos="414020" algn="l"/>
                          <a:tab pos="414655" algn="l"/>
                        </a:tabLst>
                      </a:pPr>
                      <a:r>
                        <a:rPr sz="1400" spc="-5" dirty="0">
                          <a:latin typeface="Times New Roman"/>
                          <a:cs typeface="Times New Roman"/>
                        </a:rPr>
                        <a:t>логические</a:t>
                      </a:r>
                      <a:r>
                        <a:rPr sz="1400" dirty="0">
                          <a:latin typeface="Times New Roman"/>
                          <a:cs typeface="Times New Roman"/>
                        </a:rPr>
                        <a:t> </a:t>
                      </a:r>
                      <a:r>
                        <a:rPr sz="1400" spc="-15" dirty="0">
                          <a:latin typeface="Times New Roman"/>
                          <a:cs typeface="Times New Roman"/>
                        </a:rPr>
                        <a:t>методы;</a:t>
                      </a:r>
                      <a:endParaRPr sz="1400">
                        <a:latin typeface="Times New Roman"/>
                        <a:cs typeface="Times New Roman"/>
                      </a:endParaRPr>
                    </a:p>
                    <a:p>
                      <a:pPr marL="414020" indent="-345440">
                        <a:lnSpc>
                          <a:spcPct val="100000"/>
                        </a:lnSpc>
                        <a:buChar char="-"/>
                        <a:tabLst>
                          <a:tab pos="414020" algn="l"/>
                          <a:tab pos="414655" algn="l"/>
                        </a:tabLst>
                      </a:pPr>
                      <a:r>
                        <a:rPr sz="1400" spc="-15" dirty="0">
                          <a:latin typeface="Times New Roman"/>
                          <a:cs typeface="Times New Roman"/>
                        </a:rPr>
                        <a:t>теоретико-множественные</a:t>
                      </a:r>
                      <a:r>
                        <a:rPr sz="1400" spc="105" dirty="0">
                          <a:latin typeface="Times New Roman"/>
                          <a:cs typeface="Times New Roman"/>
                        </a:rPr>
                        <a:t> </a:t>
                      </a:r>
                      <a:r>
                        <a:rPr sz="1400" spc="-15" dirty="0">
                          <a:latin typeface="Times New Roman"/>
                          <a:cs typeface="Times New Roman"/>
                        </a:rPr>
                        <a:t>методы;</a:t>
                      </a:r>
                      <a:endParaRPr sz="1400">
                        <a:latin typeface="Times New Roman"/>
                        <a:cs typeface="Times New Roman"/>
                      </a:endParaRPr>
                    </a:p>
                    <a:p>
                      <a:pPr marL="414020" indent="-345440">
                        <a:lnSpc>
                          <a:spcPct val="100000"/>
                        </a:lnSpc>
                        <a:buChar char="-"/>
                        <a:tabLst>
                          <a:tab pos="414020" algn="l"/>
                          <a:tab pos="414655" algn="l"/>
                        </a:tabLst>
                      </a:pPr>
                      <a:r>
                        <a:rPr sz="1400" spc="-10" dirty="0">
                          <a:latin typeface="Times New Roman"/>
                          <a:cs typeface="Times New Roman"/>
                        </a:rPr>
                        <a:t>статистические</a:t>
                      </a:r>
                      <a:r>
                        <a:rPr sz="1400" spc="45" dirty="0">
                          <a:latin typeface="Times New Roman"/>
                          <a:cs typeface="Times New Roman"/>
                        </a:rPr>
                        <a:t> </a:t>
                      </a:r>
                      <a:r>
                        <a:rPr sz="1400" spc="-15" dirty="0">
                          <a:latin typeface="Times New Roman"/>
                          <a:cs typeface="Times New Roman"/>
                        </a:rPr>
                        <a:t>методы;</a:t>
                      </a:r>
                      <a:endParaRPr sz="1400">
                        <a:latin typeface="Times New Roman"/>
                        <a:cs typeface="Times New Roman"/>
                      </a:endParaRPr>
                    </a:p>
                    <a:p>
                      <a:pPr marL="414020" indent="-345440">
                        <a:lnSpc>
                          <a:spcPct val="100000"/>
                        </a:lnSpc>
                        <a:buChar char="-"/>
                        <a:tabLst>
                          <a:tab pos="414020" algn="l"/>
                          <a:tab pos="414655" algn="l"/>
                        </a:tabLst>
                      </a:pPr>
                      <a:r>
                        <a:rPr sz="1400" spc="-5" dirty="0">
                          <a:latin typeface="Times New Roman"/>
                          <a:cs typeface="Times New Roman"/>
                        </a:rPr>
                        <a:t>аналитические</a:t>
                      </a:r>
                      <a:r>
                        <a:rPr sz="1400" spc="45" dirty="0">
                          <a:latin typeface="Times New Roman"/>
                          <a:cs typeface="Times New Roman"/>
                        </a:rPr>
                        <a:t> </a:t>
                      </a:r>
                      <a:r>
                        <a:rPr sz="1400" spc="-20" dirty="0">
                          <a:latin typeface="Times New Roman"/>
                          <a:cs typeface="Times New Roman"/>
                        </a:rPr>
                        <a:t>методы</a:t>
                      </a:r>
                      <a:r>
                        <a:rPr sz="1400" spc="5" dirty="0">
                          <a:latin typeface="Times New Roman"/>
                          <a:cs typeface="Times New Roman"/>
                        </a:rPr>
                        <a:t> </a:t>
                      </a:r>
                      <a:r>
                        <a:rPr sz="1400" spc="-10" dirty="0">
                          <a:latin typeface="Times New Roman"/>
                          <a:cs typeface="Times New Roman"/>
                        </a:rPr>
                        <a:t>оптимизации.</a:t>
                      </a:r>
                      <a:endParaRPr sz="1400">
                        <a:latin typeface="Times New Roman"/>
                        <a:cs typeface="Times New Roman"/>
                      </a:endParaRPr>
                    </a:p>
                  </a:txBody>
                  <a:tcPr marL="0" marR="0" marT="285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348689">
                <a:tc>
                  <a:txBody>
                    <a:bodyPr/>
                    <a:lstStyle/>
                    <a:p>
                      <a:pPr algn="ctr">
                        <a:lnSpc>
                          <a:spcPct val="100000"/>
                        </a:lnSpc>
                        <a:spcBef>
                          <a:spcPts val="229"/>
                        </a:spcBef>
                      </a:pPr>
                      <a:r>
                        <a:rPr sz="1500" b="1" i="1" dirty="0">
                          <a:latin typeface="Times New Roman"/>
                          <a:cs typeface="Times New Roman"/>
                        </a:rPr>
                        <a:t>специ</a:t>
                      </a:r>
                      <a:r>
                        <a:rPr sz="1500" b="1" i="1" spc="5" dirty="0">
                          <a:latin typeface="Times New Roman"/>
                          <a:cs typeface="Times New Roman"/>
                        </a:rPr>
                        <a:t>а</a:t>
                      </a:r>
                      <a:r>
                        <a:rPr sz="1500" b="1" i="1" spc="-10" dirty="0">
                          <a:latin typeface="Times New Roman"/>
                          <a:cs typeface="Times New Roman"/>
                        </a:rPr>
                        <a:t>л</a:t>
                      </a:r>
                      <a:r>
                        <a:rPr sz="1500" b="1" i="1" dirty="0">
                          <a:latin typeface="Times New Roman"/>
                          <a:cs typeface="Times New Roman"/>
                        </a:rPr>
                        <a:t>ь</a:t>
                      </a:r>
                      <a:r>
                        <a:rPr sz="1500" b="1" i="1" spc="-5" dirty="0">
                          <a:latin typeface="Times New Roman"/>
                          <a:cs typeface="Times New Roman"/>
                        </a:rPr>
                        <a:t>н</a:t>
                      </a:r>
                      <a:r>
                        <a:rPr sz="1500" b="1" i="1" spc="5" dirty="0">
                          <a:latin typeface="Times New Roman"/>
                          <a:cs typeface="Times New Roman"/>
                        </a:rPr>
                        <a:t>ы</a:t>
                      </a:r>
                      <a:r>
                        <a:rPr sz="1500" b="1" i="1" dirty="0">
                          <a:latin typeface="Times New Roman"/>
                          <a:cs typeface="Times New Roman"/>
                        </a:rPr>
                        <a:t>е</a:t>
                      </a:r>
                      <a:r>
                        <a:rPr sz="1500" b="1" i="1" spc="-90" dirty="0">
                          <a:latin typeface="Times New Roman"/>
                          <a:cs typeface="Times New Roman"/>
                        </a:rPr>
                        <a:t> </a:t>
                      </a:r>
                      <a:r>
                        <a:rPr sz="1500" b="1" i="1" spc="-5" dirty="0">
                          <a:latin typeface="Times New Roman"/>
                          <a:cs typeface="Times New Roman"/>
                        </a:rPr>
                        <a:t>м</a:t>
                      </a:r>
                      <a:r>
                        <a:rPr sz="1500" b="1" i="1" spc="-30" dirty="0">
                          <a:latin typeface="Times New Roman"/>
                          <a:cs typeface="Times New Roman"/>
                        </a:rPr>
                        <a:t>е</a:t>
                      </a:r>
                      <a:r>
                        <a:rPr sz="1500" b="1" i="1" dirty="0">
                          <a:latin typeface="Times New Roman"/>
                          <a:cs typeface="Times New Roman"/>
                        </a:rPr>
                        <a:t>т</a:t>
                      </a:r>
                      <a:r>
                        <a:rPr sz="1500" b="1" i="1" spc="-15" dirty="0">
                          <a:latin typeface="Times New Roman"/>
                          <a:cs typeface="Times New Roman"/>
                        </a:rPr>
                        <a:t>о</a:t>
                      </a:r>
                      <a:r>
                        <a:rPr sz="1500" b="1" i="1" spc="-10" dirty="0">
                          <a:latin typeface="Times New Roman"/>
                          <a:cs typeface="Times New Roman"/>
                        </a:rPr>
                        <a:t>д</a:t>
                      </a:r>
                      <a:r>
                        <a:rPr sz="1500" b="1" i="1" dirty="0">
                          <a:latin typeface="Times New Roman"/>
                          <a:cs typeface="Times New Roman"/>
                        </a:rPr>
                        <a:t>ы</a:t>
                      </a:r>
                      <a:endParaRPr sz="1500">
                        <a:latin typeface="Times New Roman"/>
                        <a:cs typeface="Times New Roman"/>
                      </a:endParaRPr>
                    </a:p>
                    <a:p>
                      <a:pPr algn="ctr">
                        <a:lnSpc>
                          <a:spcPct val="100000"/>
                        </a:lnSpc>
                      </a:pPr>
                      <a:r>
                        <a:rPr sz="1500" b="1" i="1" dirty="0">
                          <a:latin typeface="Times New Roman"/>
                          <a:cs typeface="Times New Roman"/>
                        </a:rPr>
                        <a:t>постепенной</a:t>
                      </a:r>
                      <a:r>
                        <a:rPr sz="1500" b="1" i="1" spc="-95" dirty="0">
                          <a:latin typeface="Times New Roman"/>
                          <a:cs typeface="Times New Roman"/>
                        </a:rPr>
                        <a:t> </a:t>
                      </a:r>
                      <a:r>
                        <a:rPr sz="1500" b="1" i="1" spc="-5" dirty="0">
                          <a:latin typeface="Times New Roman"/>
                          <a:cs typeface="Times New Roman"/>
                        </a:rPr>
                        <a:t>формализации</a:t>
                      </a:r>
                      <a:endParaRPr sz="1500">
                        <a:latin typeface="Times New Roman"/>
                        <a:cs typeface="Times New Roman"/>
                      </a:endParaRPr>
                    </a:p>
                    <a:p>
                      <a:pPr marL="635" algn="ctr">
                        <a:lnSpc>
                          <a:spcPct val="100000"/>
                        </a:lnSpc>
                      </a:pPr>
                      <a:r>
                        <a:rPr sz="1500" b="1" i="1" dirty="0">
                          <a:latin typeface="Times New Roman"/>
                          <a:cs typeface="Times New Roman"/>
                        </a:rPr>
                        <a:t>задачи</a:t>
                      </a:r>
                      <a:endParaRPr sz="1500">
                        <a:latin typeface="Times New Roman"/>
                        <a:cs typeface="Times New Roman"/>
                      </a:endParaRPr>
                    </a:p>
                  </a:txBody>
                  <a:tcPr marL="0" marR="0" marT="2920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14020" indent="-345440">
                        <a:lnSpc>
                          <a:spcPct val="100000"/>
                        </a:lnSpc>
                        <a:spcBef>
                          <a:spcPts val="234"/>
                        </a:spcBef>
                        <a:buChar char="-"/>
                        <a:tabLst>
                          <a:tab pos="414020" algn="l"/>
                          <a:tab pos="414655" algn="l"/>
                        </a:tabLst>
                      </a:pPr>
                      <a:r>
                        <a:rPr sz="1400" spc="-5" dirty="0">
                          <a:latin typeface="Times New Roman"/>
                          <a:cs typeface="Times New Roman"/>
                        </a:rPr>
                        <a:t>имитационное</a:t>
                      </a:r>
                      <a:r>
                        <a:rPr sz="1400" spc="10" dirty="0">
                          <a:latin typeface="Times New Roman"/>
                          <a:cs typeface="Times New Roman"/>
                        </a:rPr>
                        <a:t> </a:t>
                      </a:r>
                      <a:r>
                        <a:rPr sz="1400" spc="-10" dirty="0">
                          <a:latin typeface="Times New Roman"/>
                          <a:cs typeface="Times New Roman"/>
                        </a:rPr>
                        <a:t>динамическое</a:t>
                      </a:r>
                      <a:r>
                        <a:rPr sz="1400" spc="15" dirty="0">
                          <a:latin typeface="Times New Roman"/>
                          <a:cs typeface="Times New Roman"/>
                        </a:rPr>
                        <a:t> </a:t>
                      </a:r>
                      <a:r>
                        <a:rPr sz="1400" spc="-10" dirty="0">
                          <a:latin typeface="Times New Roman"/>
                          <a:cs typeface="Times New Roman"/>
                        </a:rPr>
                        <a:t>моделирование;</a:t>
                      </a:r>
                      <a:endParaRPr sz="1400">
                        <a:latin typeface="Times New Roman"/>
                        <a:cs typeface="Times New Roman"/>
                      </a:endParaRPr>
                    </a:p>
                    <a:p>
                      <a:pPr marL="414020" indent="-345440">
                        <a:lnSpc>
                          <a:spcPct val="100000"/>
                        </a:lnSpc>
                        <a:buChar char="-"/>
                        <a:tabLst>
                          <a:tab pos="414020" algn="l"/>
                          <a:tab pos="414655" algn="l"/>
                        </a:tabLst>
                      </a:pPr>
                      <a:r>
                        <a:rPr sz="1400" spc="-15" dirty="0">
                          <a:latin typeface="Times New Roman"/>
                          <a:cs typeface="Times New Roman"/>
                        </a:rPr>
                        <a:t>ситуационное</a:t>
                      </a:r>
                      <a:r>
                        <a:rPr sz="1400" spc="50" dirty="0">
                          <a:latin typeface="Times New Roman"/>
                          <a:cs typeface="Times New Roman"/>
                        </a:rPr>
                        <a:t> </a:t>
                      </a:r>
                      <a:r>
                        <a:rPr sz="1400" spc="-10" dirty="0">
                          <a:latin typeface="Times New Roman"/>
                          <a:cs typeface="Times New Roman"/>
                        </a:rPr>
                        <a:t>моделирование;</a:t>
                      </a:r>
                      <a:endParaRPr sz="1400">
                        <a:latin typeface="Times New Roman"/>
                        <a:cs typeface="Times New Roman"/>
                      </a:endParaRPr>
                    </a:p>
                    <a:p>
                      <a:pPr marL="414020" indent="-345440">
                        <a:lnSpc>
                          <a:spcPct val="100000"/>
                        </a:lnSpc>
                        <a:buChar char="-"/>
                        <a:tabLst>
                          <a:tab pos="414020" algn="l"/>
                          <a:tab pos="414655" algn="l"/>
                        </a:tabLst>
                      </a:pPr>
                      <a:r>
                        <a:rPr sz="1400" spc="-10" dirty="0">
                          <a:latin typeface="Times New Roman"/>
                          <a:cs typeface="Times New Roman"/>
                        </a:rPr>
                        <a:t>структурно-лингвистическое</a:t>
                      </a:r>
                      <a:r>
                        <a:rPr sz="1400" spc="114" dirty="0">
                          <a:latin typeface="Times New Roman"/>
                          <a:cs typeface="Times New Roman"/>
                        </a:rPr>
                        <a:t> </a:t>
                      </a:r>
                      <a:r>
                        <a:rPr sz="1400" spc="-15" dirty="0">
                          <a:latin typeface="Times New Roman"/>
                          <a:cs typeface="Times New Roman"/>
                        </a:rPr>
                        <a:t>моделирование;</a:t>
                      </a:r>
                      <a:endParaRPr sz="1400">
                        <a:latin typeface="Times New Roman"/>
                        <a:cs typeface="Times New Roman"/>
                      </a:endParaRPr>
                    </a:p>
                    <a:p>
                      <a:pPr marL="414020" indent="-345440">
                        <a:lnSpc>
                          <a:spcPct val="100000"/>
                        </a:lnSpc>
                        <a:buChar char="-"/>
                        <a:tabLst>
                          <a:tab pos="414020" algn="l"/>
                          <a:tab pos="414655" algn="l"/>
                        </a:tabLst>
                      </a:pPr>
                      <a:r>
                        <a:rPr sz="1400" spc="-20" dirty="0">
                          <a:latin typeface="Times New Roman"/>
                          <a:cs typeface="Times New Roman"/>
                        </a:rPr>
                        <a:t>когнитивный</a:t>
                      </a:r>
                      <a:r>
                        <a:rPr sz="1400" spc="35" dirty="0">
                          <a:latin typeface="Times New Roman"/>
                          <a:cs typeface="Times New Roman"/>
                        </a:rPr>
                        <a:t> </a:t>
                      </a:r>
                      <a:r>
                        <a:rPr sz="1400" spc="-30" dirty="0">
                          <a:latin typeface="Times New Roman"/>
                          <a:cs typeface="Times New Roman"/>
                        </a:rPr>
                        <a:t>подход;</a:t>
                      </a:r>
                      <a:endParaRPr sz="1400">
                        <a:latin typeface="Times New Roman"/>
                        <a:cs typeface="Times New Roman"/>
                      </a:endParaRPr>
                    </a:p>
                    <a:p>
                      <a:pPr marL="414020" indent="-345440">
                        <a:lnSpc>
                          <a:spcPct val="100000"/>
                        </a:lnSpc>
                        <a:buChar char="-"/>
                        <a:tabLst>
                          <a:tab pos="414020" algn="l"/>
                          <a:tab pos="414655" algn="l"/>
                        </a:tabLst>
                      </a:pPr>
                      <a:r>
                        <a:rPr sz="1400" spc="-5" dirty="0">
                          <a:latin typeface="Times New Roman"/>
                          <a:cs typeface="Times New Roman"/>
                        </a:rPr>
                        <a:t>формализация</a:t>
                      </a:r>
                      <a:r>
                        <a:rPr sz="1400" dirty="0">
                          <a:latin typeface="Times New Roman"/>
                          <a:cs typeface="Times New Roman"/>
                        </a:rPr>
                        <a:t> </a:t>
                      </a:r>
                      <a:r>
                        <a:rPr sz="1400" spc="-10" dirty="0">
                          <a:latin typeface="Times New Roman"/>
                          <a:cs typeface="Times New Roman"/>
                        </a:rPr>
                        <a:t>моделей</a:t>
                      </a:r>
                      <a:r>
                        <a:rPr sz="1400" spc="-5" dirty="0">
                          <a:latin typeface="Times New Roman"/>
                          <a:cs typeface="Times New Roman"/>
                        </a:rPr>
                        <a:t> </a:t>
                      </a:r>
                      <a:r>
                        <a:rPr sz="1400" spc="-10" dirty="0">
                          <a:latin typeface="Times New Roman"/>
                          <a:cs typeface="Times New Roman"/>
                        </a:rPr>
                        <a:t>принятия</a:t>
                      </a:r>
                      <a:r>
                        <a:rPr sz="1400" spc="50" dirty="0">
                          <a:latin typeface="Times New Roman"/>
                          <a:cs typeface="Times New Roman"/>
                        </a:rPr>
                        <a:t> </a:t>
                      </a:r>
                      <a:r>
                        <a:rPr sz="1400" spc="-10" dirty="0">
                          <a:latin typeface="Times New Roman"/>
                          <a:cs typeface="Times New Roman"/>
                        </a:rPr>
                        <a:t>решений;</a:t>
                      </a:r>
                      <a:endParaRPr sz="1400">
                        <a:latin typeface="Times New Roman"/>
                        <a:cs typeface="Times New Roman"/>
                      </a:endParaRPr>
                    </a:p>
                    <a:p>
                      <a:pPr marL="414020" indent="-345440">
                        <a:lnSpc>
                          <a:spcPct val="100000"/>
                        </a:lnSpc>
                        <a:buChar char="-"/>
                        <a:tabLst>
                          <a:tab pos="414020" algn="l"/>
                          <a:tab pos="414655" algn="l"/>
                        </a:tabLst>
                      </a:pPr>
                      <a:r>
                        <a:rPr sz="1400" spc="-10" dirty="0">
                          <a:latin typeface="Times New Roman"/>
                          <a:cs typeface="Times New Roman"/>
                        </a:rPr>
                        <a:t>информационный</a:t>
                      </a:r>
                      <a:r>
                        <a:rPr sz="1400" spc="40" dirty="0">
                          <a:latin typeface="Times New Roman"/>
                          <a:cs typeface="Times New Roman"/>
                        </a:rPr>
                        <a:t> </a:t>
                      </a:r>
                      <a:r>
                        <a:rPr sz="1400" spc="-35" dirty="0">
                          <a:latin typeface="Times New Roman"/>
                          <a:cs typeface="Times New Roman"/>
                        </a:rPr>
                        <a:t>подход</a:t>
                      </a:r>
                      <a:r>
                        <a:rPr sz="1400" spc="30" dirty="0">
                          <a:latin typeface="Times New Roman"/>
                          <a:cs typeface="Times New Roman"/>
                        </a:rPr>
                        <a:t> </a:t>
                      </a:r>
                      <a:r>
                        <a:rPr sz="1400" spc="-5" dirty="0">
                          <a:latin typeface="Times New Roman"/>
                          <a:cs typeface="Times New Roman"/>
                        </a:rPr>
                        <a:t>к</a:t>
                      </a:r>
                      <a:r>
                        <a:rPr sz="1400" spc="-30" dirty="0">
                          <a:latin typeface="Times New Roman"/>
                          <a:cs typeface="Times New Roman"/>
                        </a:rPr>
                        <a:t> </a:t>
                      </a:r>
                      <a:r>
                        <a:rPr sz="1400" spc="-5" dirty="0">
                          <a:latin typeface="Times New Roman"/>
                          <a:cs typeface="Times New Roman"/>
                        </a:rPr>
                        <a:t>анализу</a:t>
                      </a:r>
                      <a:r>
                        <a:rPr sz="1400" dirty="0">
                          <a:latin typeface="Times New Roman"/>
                          <a:cs typeface="Times New Roman"/>
                        </a:rPr>
                        <a:t> </a:t>
                      </a:r>
                      <a:r>
                        <a:rPr sz="1400" spc="-10" dirty="0">
                          <a:latin typeface="Times New Roman"/>
                          <a:cs typeface="Times New Roman"/>
                        </a:rPr>
                        <a:t>систем.</a:t>
                      </a:r>
                      <a:endParaRPr sz="1400">
                        <a:latin typeface="Times New Roman"/>
                        <a:cs typeface="Times New Roman"/>
                      </a:endParaRPr>
                    </a:p>
                  </a:txBody>
                  <a:tcPr marL="0" marR="0" marT="2984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11" name="object 11"/>
          <p:cNvSpPr txBox="1"/>
          <p:nvPr/>
        </p:nvSpPr>
        <p:spPr>
          <a:xfrm>
            <a:off x="4419601" y="1066800"/>
            <a:ext cx="3548379" cy="299720"/>
          </a:xfrm>
          <a:prstGeom prst="rect">
            <a:avLst/>
          </a:prstGeom>
        </p:spPr>
        <p:txBody>
          <a:bodyPr vert="horz" wrap="square" lIns="0" tIns="12700" rIns="0" bIns="0" rtlCol="0">
            <a:spAutoFit/>
          </a:bodyPr>
          <a:lstStyle/>
          <a:p>
            <a:pPr marL="12700">
              <a:spcBef>
                <a:spcPts val="100"/>
              </a:spcBef>
            </a:pPr>
            <a:r>
              <a:rPr b="1" spc="-20" dirty="0">
                <a:latin typeface="Times New Roman"/>
                <a:cs typeface="Times New Roman"/>
              </a:rPr>
              <a:t> Методы</a:t>
            </a:r>
            <a:r>
              <a:rPr b="1" spc="15" dirty="0">
                <a:latin typeface="Times New Roman"/>
                <a:cs typeface="Times New Roman"/>
              </a:rPr>
              <a:t> </a:t>
            </a:r>
            <a:r>
              <a:rPr b="1" spc="-20" dirty="0">
                <a:latin typeface="Times New Roman"/>
                <a:cs typeface="Times New Roman"/>
              </a:rPr>
              <a:t>моделирования</a:t>
            </a:r>
            <a:r>
              <a:rPr b="1" spc="55" dirty="0">
                <a:latin typeface="Times New Roman"/>
                <a:cs typeface="Times New Roman"/>
              </a:rPr>
              <a:t> </a:t>
            </a:r>
            <a:r>
              <a:rPr b="1" spc="-15" dirty="0" err="1">
                <a:latin typeface="Times New Roman"/>
                <a:cs typeface="Times New Roman"/>
              </a:rPr>
              <a:t>систем</a:t>
            </a:r>
            <a:endParaRPr dirty="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sp>
        <p:nvSpPr>
          <p:cNvPr id="11" name="object 11"/>
          <p:cNvSpPr txBox="1"/>
          <p:nvPr/>
        </p:nvSpPr>
        <p:spPr>
          <a:xfrm>
            <a:off x="1781492" y="1371600"/>
            <a:ext cx="8629015" cy="4232910"/>
          </a:xfrm>
          <a:prstGeom prst="rect">
            <a:avLst/>
          </a:prstGeom>
        </p:spPr>
        <p:txBody>
          <a:bodyPr vert="horz" wrap="square" lIns="0" tIns="116205" rIns="0" bIns="0" rtlCol="0">
            <a:spAutoFit/>
          </a:bodyPr>
          <a:lstStyle/>
          <a:p>
            <a:pPr marL="12700" algn="just">
              <a:spcBef>
                <a:spcPts val="915"/>
              </a:spcBef>
            </a:pPr>
            <a:r>
              <a:rPr sz="1500" b="1" spc="-15" dirty="0">
                <a:latin typeface="Times New Roman"/>
                <a:cs typeface="Times New Roman"/>
              </a:rPr>
              <a:t>Методы</a:t>
            </a:r>
            <a:r>
              <a:rPr sz="1500" b="1" spc="-45" dirty="0">
                <a:latin typeface="Times New Roman"/>
                <a:cs typeface="Times New Roman"/>
              </a:rPr>
              <a:t> </a:t>
            </a:r>
            <a:r>
              <a:rPr sz="1500" b="1" dirty="0">
                <a:latin typeface="Times New Roman"/>
                <a:cs typeface="Times New Roman"/>
              </a:rPr>
              <a:t>организации</a:t>
            </a:r>
            <a:r>
              <a:rPr sz="1500" b="1" spc="-65" dirty="0">
                <a:latin typeface="Times New Roman"/>
                <a:cs typeface="Times New Roman"/>
              </a:rPr>
              <a:t> </a:t>
            </a:r>
            <a:r>
              <a:rPr sz="1500" b="1" spc="-10" dirty="0">
                <a:latin typeface="Times New Roman"/>
                <a:cs typeface="Times New Roman"/>
              </a:rPr>
              <a:t>сложных</a:t>
            </a:r>
            <a:r>
              <a:rPr sz="1500" b="1" spc="20" dirty="0">
                <a:latin typeface="Times New Roman"/>
                <a:cs typeface="Times New Roman"/>
              </a:rPr>
              <a:t> </a:t>
            </a:r>
            <a:r>
              <a:rPr sz="1500" b="1" spc="-10" dirty="0">
                <a:latin typeface="Times New Roman"/>
                <a:cs typeface="Times New Roman"/>
              </a:rPr>
              <a:t>экспертиз</a:t>
            </a:r>
            <a:endParaRPr sz="1500" dirty="0">
              <a:latin typeface="Times New Roman"/>
              <a:cs typeface="Times New Roman"/>
            </a:endParaRPr>
          </a:p>
          <a:p>
            <a:pPr marL="12700" marR="5080" indent="146050" algn="just">
              <a:lnSpc>
                <a:spcPct val="90300"/>
              </a:lnSpc>
              <a:spcBef>
                <a:spcPts val="990"/>
              </a:spcBef>
            </a:pPr>
            <a:r>
              <a:rPr sz="1500" spc="5" dirty="0">
                <a:latin typeface="Times New Roman"/>
                <a:cs typeface="Times New Roman"/>
              </a:rPr>
              <a:t>К</a:t>
            </a:r>
            <a:r>
              <a:rPr sz="1500" spc="10" dirty="0">
                <a:latin typeface="Times New Roman"/>
                <a:cs typeface="Times New Roman"/>
              </a:rPr>
              <a:t> </a:t>
            </a:r>
            <a:r>
              <a:rPr sz="1500" dirty="0">
                <a:latin typeface="Times New Roman"/>
                <a:cs typeface="Times New Roman"/>
              </a:rPr>
              <a:t>ним</a:t>
            </a:r>
            <a:r>
              <a:rPr sz="1500" spc="5" dirty="0">
                <a:latin typeface="Times New Roman"/>
                <a:cs typeface="Times New Roman"/>
              </a:rPr>
              <a:t> </a:t>
            </a:r>
            <a:r>
              <a:rPr sz="1500" spc="-5" dirty="0">
                <a:latin typeface="Times New Roman"/>
                <a:cs typeface="Times New Roman"/>
              </a:rPr>
              <a:t>относятся</a:t>
            </a:r>
            <a:r>
              <a:rPr sz="1500" dirty="0">
                <a:latin typeface="Times New Roman"/>
                <a:cs typeface="Times New Roman"/>
              </a:rPr>
              <a:t> </a:t>
            </a:r>
            <a:r>
              <a:rPr sz="1500" spc="-15" dirty="0">
                <a:latin typeface="Times New Roman"/>
                <a:cs typeface="Times New Roman"/>
              </a:rPr>
              <a:t>методы</a:t>
            </a:r>
            <a:r>
              <a:rPr sz="1500" spc="-10" dirty="0">
                <a:latin typeface="Times New Roman"/>
                <a:cs typeface="Times New Roman"/>
              </a:rPr>
              <a:t> организации</a:t>
            </a:r>
            <a:r>
              <a:rPr sz="1500" spc="-5" dirty="0">
                <a:latin typeface="Times New Roman"/>
                <a:cs typeface="Times New Roman"/>
              </a:rPr>
              <a:t> индивидуальных</a:t>
            </a:r>
            <a:r>
              <a:rPr sz="1500" dirty="0">
                <a:latin typeface="Times New Roman"/>
                <a:cs typeface="Times New Roman"/>
              </a:rPr>
              <a:t> </a:t>
            </a:r>
            <a:r>
              <a:rPr sz="1500" spc="-15" dirty="0">
                <a:latin typeface="Times New Roman"/>
                <a:cs typeface="Times New Roman"/>
              </a:rPr>
              <a:t>экспертиз,</a:t>
            </a:r>
            <a:r>
              <a:rPr sz="1500" spc="-10" dirty="0">
                <a:latin typeface="Times New Roman"/>
                <a:cs typeface="Times New Roman"/>
              </a:rPr>
              <a:t> </a:t>
            </a:r>
            <a:r>
              <a:rPr sz="1500" spc="-30" dirty="0">
                <a:latin typeface="Times New Roman"/>
                <a:cs typeface="Times New Roman"/>
              </a:rPr>
              <a:t>когда</a:t>
            </a:r>
            <a:r>
              <a:rPr sz="1500" spc="-25" dirty="0">
                <a:latin typeface="Times New Roman"/>
                <a:cs typeface="Times New Roman"/>
              </a:rPr>
              <a:t> </a:t>
            </a:r>
            <a:r>
              <a:rPr sz="1500" spc="-5" dirty="0">
                <a:latin typeface="Times New Roman"/>
                <a:cs typeface="Times New Roman"/>
              </a:rPr>
              <a:t>обращаются</a:t>
            </a:r>
            <a:r>
              <a:rPr sz="1500" dirty="0">
                <a:latin typeface="Times New Roman"/>
                <a:cs typeface="Times New Roman"/>
              </a:rPr>
              <a:t> </a:t>
            </a:r>
            <a:r>
              <a:rPr sz="1500" spc="5" dirty="0">
                <a:latin typeface="Times New Roman"/>
                <a:cs typeface="Times New Roman"/>
              </a:rPr>
              <a:t>к </a:t>
            </a:r>
            <a:r>
              <a:rPr sz="1500" spc="10" dirty="0">
                <a:latin typeface="Times New Roman"/>
                <a:cs typeface="Times New Roman"/>
              </a:rPr>
              <a:t> </a:t>
            </a:r>
            <a:r>
              <a:rPr sz="1500" spc="-5" dirty="0">
                <a:latin typeface="Times New Roman"/>
                <a:cs typeface="Times New Roman"/>
              </a:rPr>
              <a:t>квалифицированному</a:t>
            </a:r>
            <a:r>
              <a:rPr sz="1500" dirty="0">
                <a:latin typeface="Times New Roman"/>
                <a:cs typeface="Times New Roman"/>
              </a:rPr>
              <a:t> </a:t>
            </a:r>
            <a:r>
              <a:rPr sz="1500" spc="-5" dirty="0">
                <a:latin typeface="Times New Roman"/>
                <a:cs typeface="Times New Roman"/>
              </a:rPr>
              <a:t>специалисту</a:t>
            </a:r>
            <a:r>
              <a:rPr sz="1500" dirty="0">
                <a:latin typeface="Times New Roman"/>
                <a:cs typeface="Times New Roman"/>
              </a:rPr>
              <a:t> </a:t>
            </a:r>
            <a:r>
              <a:rPr sz="1500" spc="5" dirty="0">
                <a:latin typeface="Times New Roman"/>
                <a:cs typeface="Times New Roman"/>
              </a:rPr>
              <a:t>в</a:t>
            </a:r>
            <a:r>
              <a:rPr sz="1500" spc="10" dirty="0">
                <a:latin typeface="Times New Roman"/>
                <a:cs typeface="Times New Roman"/>
              </a:rPr>
              <a:t> </a:t>
            </a:r>
            <a:r>
              <a:rPr sz="1500" spc="-10" dirty="0">
                <a:latin typeface="Times New Roman"/>
                <a:cs typeface="Times New Roman"/>
              </a:rPr>
              <a:t>исследуемой</a:t>
            </a:r>
            <a:r>
              <a:rPr sz="1500" spc="-5" dirty="0">
                <a:latin typeface="Times New Roman"/>
                <a:cs typeface="Times New Roman"/>
              </a:rPr>
              <a:t> </a:t>
            </a:r>
            <a:r>
              <a:rPr sz="1500" spc="-15" dirty="0">
                <a:latin typeface="Times New Roman"/>
                <a:cs typeface="Times New Roman"/>
              </a:rPr>
              <a:t>области</a:t>
            </a:r>
            <a:r>
              <a:rPr sz="1500" spc="-10" dirty="0">
                <a:latin typeface="Times New Roman"/>
                <a:cs typeface="Times New Roman"/>
              </a:rPr>
              <a:t> </a:t>
            </a:r>
            <a:r>
              <a:rPr sz="1500" spc="5" dirty="0">
                <a:latin typeface="Times New Roman"/>
                <a:cs typeface="Times New Roman"/>
              </a:rPr>
              <a:t>–</a:t>
            </a:r>
            <a:r>
              <a:rPr sz="1500" spc="10" dirty="0">
                <a:latin typeface="Times New Roman"/>
                <a:cs typeface="Times New Roman"/>
              </a:rPr>
              <a:t> </a:t>
            </a:r>
            <a:r>
              <a:rPr sz="1500" spc="-35" dirty="0">
                <a:latin typeface="Times New Roman"/>
                <a:cs typeface="Times New Roman"/>
              </a:rPr>
              <a:t>эксперту.</a:t>
            </a:r>
            <a:r>
              <a:rPr sz="1500" spc="-30" dirty="0">
                <a:latin typeface="Times New Roman"/>
                <a:cs typeface="Times New Roman"/>
              </a:rPr>
              <a:t> </a:t>
            </a:r>
            <a:r>
              <a:rPr sz="1500" spc="5" dirty="0">
                <a:latin typeface="Times New Roman"/>
                <a:cs typeface="Times New Roman"/>
              </a:rPr>
              <a:t>В</a:t>
            </a:r>
            <a:r>
              <a:rPr sz="1500" spc="10" dirty="0">
                <a:latin typeface="Times New Roman"/>
                <a:cs typeface="Times New Roman"/>
              </a:rPr>
              <a:t> </a:t>
            </a:r>
            <a:r>
              <a:rPr sz="1500" spc="-10" dirty="0">
                <a:latin typeface="Times New Roman"/>
                <a:cs typeface="Times New Roman"/>
              </a:rPr>
              <a:t>этой</a:t>
            </a:r>
            <a:r>
              <a:rPr sz="1500" spc="-5" dirty="0">
                <a:latin typeface="Times New Roman"/>
                <a:cs typeface="Times New Roman"/>
              </a:rPr>
              <a:t> </a:t>
            </a:r>
            <a:r>
              <a:rPr sz="1500" spc="-15" dirty="0">
                <a:latin typeface="Times New Roman"/>
                <a:cs typeface="Times New Roman"/>
              </a:rPr>
              <a:t>методике</a:t>
            </a:r>
            <a:r>
              <a:rPr sz="1500" spc="-10" dirty="0">
                <a:latin typeface="Times New Roman"/>
                <a:cs typeface="Times New Roman"/>
              </a:rPr>
              <a:t> </a:t>
            </a:r>
            <a:r>
              <a:rPr sz="1500" dirty="0">
                <a:latin typeface="Times New Roman"/>
                <a:cs typeface="Times New Roman"/>
              </a:rPr>
              <a:t>выделяются </a:t>
            </a:r>
            <a:r>
              <a:rPr sz="1500" spc="5" dirty="0">
                <a:latin typeface="Times New Roman"/>
                <a:cs typeface="Times New Roman"/>
              </a:rPr>
              <a:t> </a:t>
            </a:r>
            <a:r>
              <a:rPr sz="1500" spc="-5" dirty="0">
                <a:latin typeface="Times New Roman"/>
                <a:cs typeface="Times New Roman"/>
              </a:rPr>
              <a:t>группы</a:t>
            </a:r>
            <a:r>
              <a:rPr sz="1500" dirty="0">
                <a:latin typeface="Times New Roman"/>
                <a:cs typeface="Times New Roman"/>
              </a:rPr>
              <a:t> </a:t>
            </a:r>
            <a:r>
              <a:rPr sz="1500" spc="-5" dirty="0">
                <a:latin typeface="Times New Roman"/>
                <a:cs typeface="Times New Roman"/>
              </a:rPr>
              <a:t>критериев</a:t>
            </a:r>
            <a:r>
              <a:rPr sz="1500" dirty="0">
                <a:latin typeface="Times New Roman"/>
                <a:cs typeface="Times New Roman"/>
              </a:rPr>
              <a:t> </a:t>
            </a:r>
            <a:r>
              <a:rPr sz="1500" spc="-10" dirty="0">
                <a:latin typeface="Times New Roman"/>
                <a:cs typeface="Times New Roman"/>
              </a:rPr>
              <a:t>оценки</a:t>
            </a:r>
            <a:r>
              <a:rPr sz="1500" spc="-5" dirty="0">
                <a:latin typeface="Times New Roman"/>
                <a:cs typeface="Times New Roman"/>
              </a:rPr>
              <a:t> </a:t>
            </a:r>
            <a:r>
              <a:rPr sz="1500" spc="5" dirty="0">
                <a:latin typeface="Times New Roman"/>
                <a:cs typeface="Times New Roman"/>
              </a:rPr>
              <a:t>и</a:t>
            </a:r>
            <a:r>
              <a:rPr sz="1500" spc="10" dirty="0">
                <a:latin typeface="Times New Roman"/>
                <a:cs typeface="Times New Roman"/>
              </a:rPr>
              <a:t> </a:t>
            </a:r>
            <a:r>
              <a:rPr sz="1500" spc="-15" dirty="0">
                <a:latin typeface="Times New Roman"/>
                <a:cs typeface="Times New Roman"/>
              </a:rPr>
              <a:t>рекомендуется</a:t>
            </a:r>
            <a:r>
              <a:rPr sz="1500" spc="-10" dirty="0">
                <a:latin typeface="Times New Roman"/>
                <a:cs typeface="Times New Roman"/>
              </a:rPr>
              <a:t> </a:t>
            </a:r>
            <a:r>
              <a:rPr sz="1500" dirty="0">
                <a:latin typeface="Times New Roman"/>
                <a:cs typeface="Times New Roman"/>
              </a:rPr>
              <a:t>ввести</a:t>
            </a:r>
            <a:r>
              <a:rPr sz="1500" spc="5" dirty="0">
                <a:latin typeface="Times New Roman"/>
                <a:cs typeface="Times New Roman"/>
              </a:rPr>
              <a:t> весовые</a:t>
            </a:r>
            <a:r>
              <a:rPr sz="1500" spc="10" dirty="0">
                <a:latin typeface="Times New Roman"/>
                <a:cs typeface="Times New Roman"/>
              </a:rPr>
              <a:t> </a:t>
            </a:r>
            <a:r>
              <a:rPr sz="1500" spc="-10" dirty="0">
                <a:latin typeface="Times New Roman"/>
                <a:cs typeface="Times New Roman"/>
              </a:rPr>
              <a:t>коэффициенты</a:t>
            </a:r>
            <a:r>
              <a:rPr sz="1500" spc="360" dirty="0">
                <a:latin typeface="Times New Roman"/>
                <a:cs typeface="Times New Roman"/>
              </a:rPr>
              <a:t> </a:t>
            </a:r>
            <a:r>
              <a:rPr sz="1500" spc="-5" dirty="0">
                <a:latin typeface="Times New Roman"/>
                <a:cs typeface="Times New Roman"/>
              </a:rPr>
              <a:t>критериев.</a:t>
            </a:r>
            <a:r>
              <a:rPr sz="1500" spc="370" dirty="0">
                <a:latin typeface="Times New Roman"/>
                <a:cs typeface="Times New Roman"/>
              </a:rPr>
              <a:t> </a:t>
            </a:r>
            <a:r>
              <a:rPr sz="1500" spc="-10" dirty="0">
                <a:latin typeface="Times New Roman"/>
                <a:cs typeface="Times New Roman"/>
              </a:rPr>
              <a:t>Введение </a:t>
            </a:r>
            <a:r>
              <a:rPr sz="1500" spc="-5" dirty="0">
                <a:latin typeface="Times New Roman"/>
                <a:cs typeface="Times New Roman"/>
              </a:rPr>
              <a:t> критериев</a:t>
            </a:r>
            <a:r>
              <a:rPr sz="1500" spc="75" dirty="0">
                <a:latin typeface="Times New Roman"/>
                <a:cs typeface="Times New Roman"/>
              </a:rPr>
              <a:t> </a:t>
            </a:r>
            <a:r>
              <a:rPr sz="1500" spc="-10" dirty="0">
                <a:latin typeface="Times New Roman"/>
                <a:cs typeface="Times New Roman"/>
              </a:rPr>
              <a:t>позволяет</a:t>
            </a:r>
            <a:r>
              <a:rPr sz="1500" spc="80" dirty="0">
                <a:latin typeface="Times New Roman"/>
                <a:cs typeface="Times New Roman"/>
              </a:rPr>
              <a:t> </a:t>
            </a:r>
            <a:r>
              <a:rPr sz="1500" spc="-15" dirty="0">
                <a:latin typeface="Times New Roman"/>
                <a:cs typeface="Times New Roman"/>
              </a:rPr>
              <a:t>организовать</a:t>
            </a:r>
            <a:r>
              <a:rPr sz="1500" spc="95" dirty="0">
                <a:latin typeface="Times New Roman"/>
                <a:cs typeface="Times New Roman"/>
              </a:rPr>
              <a:t> </a:t>
            </a:r>
            <a:r>
              <a:rPr sz="1500" dirty="0">
                <a:latin typeface="Times New Roman"/>
                <a:cs typeface="Times New Roman"/>
              </a:rPr>
              <a:t>опрос</a:t>
            </a:r>
            <a:r>
              <a:rPr sz="1500" spc="75" dirty="0">
                <a:latin typeface="Times New Roman"/>
                <a:cs typeface="Times New Roman"/>
              </a:rPr>
              <a:t> </a:t>
            </a:r>
            <a:r>
              <a:rPr sz="1500" spc="-15" dirty="0">
                <a:latin typeface="Times New Roman"/>
                <a:cs typeface="Times New Roman"/>
              </a:rPr>
              <a:t>экспертов</a:t>
            </a:r>
            <a:r>
              <a:rPr sz="1500" spc="75" dirty="0">
                <a:latin typeface="Times New Roman"/>
                <a:cs typeface="Times New Roman"/>
              </a:rPr>
              <a:t> </a:t>
            </a:r>
            <a:r>
              <a:rPr sz="1500" spc="-10" dirty="0">
                <a:latin typeface="Times New Roman"/>
                <a:cs typeface="Times New Roman"/>
              </a:rPr>
              <a:t>более</a:t>
            </a:r>
            <a:r>
              <a:rPr sz="1500" spc="65" dirty="0">
                <a:latin typeface="Times New Roman"/>
                <a:cs typeface="Times New Roman"/>
              </a:rPr>
              <a:t> </a:t>
            </a:r>
            <a:r>
              <a:rPr sz="1500" spc="-5" dirty="0">
                <a:latin typeface="Times New Roman"/>
                <a:cs typeface="Times New Roman"/>
              </a:rPr>
              <a:t>дифференцированно,</a:t>
            </a:r>
            <a:r>
              <a:rPr sz="1500" spc="55" dirty="0">
                <a:latin typeface="Times New Roman"/>
                <a:cs typeface="Times New Roman"/>
              </a:rPr>
              <a:t> </a:t>
            </a:r>
            <a:r>
              <a:rPr sz="1500" spc="5" dirty="0">
                <a:solidFill>
                  <a:srgbClr val="FF0000"/>
                </a:solidFill>
                <a:latin typeface="Times New Roman"/>
                <a:cs typeface="Times New Roman"/>
              </a:rPr>
              <a:t>а</a:t>
            </a:r>
            <a:r>
              <a:rPr sz="1500" spc="65" dirty="0">
                <a:solidFill>
                  <a:srgbClr val="FF0000"/>
                </a:solidFill>
                <a:latin typeface="Times New Roman"/>
                <a:cs typeface="Times New Roman"/>
              </a:rPr>
              <a:t> </a:t>
            </a:r>
            <a:r>
              <a:rPr sz="1500" dirty="0">
                <a:solidFill>
                  <a:srgbClr val="FF0000"/>
                </a:solidFill>
                <a:latin typeface="Times New Roman"/>
                <a:cs typeface="Times New Roman"/>
              </a:rPr>
              <a:t>весовые</a:t>
            </a:r>
            <a:r>
              <a:rPr sz="1500" spc="75" dirty="0">
                <a:solidFill>
                  <a:srgbClr val="FF0000"/>
                </a:solidFill>
                <a:latin typeface="Times New Roman"/>
                <a:cs typeface="Times New Roman"/>
              </a:rPr>
              <a:t> </a:t>
            </a:r>
            <a:r>
              <a:rPr sz="1500" spc="-10" dirty="0">
                <a:solidFill>
                  <a:srgbClr val="FF0000"/>
                </a:solidFill>
                <a:latin typeface="Times New Roman"/>
                <a:cs typeface="Times New Roman"/>
              </a:rPr>
              <a:t>коэффициенты</a:t>
            </a:r>
            <a:endParaRPr sz="1500" dirty="0">
              <a:latin typeface="Times New Roman"/>
              <a:cs typeface="Times New Roman"/>
            </a:endParaRPr>
          </a:p>
          <a:p>
            <a:pPr marL="12700" algn="just">
              <a:lnSpc>
                <a:spcPts val="1610"/>
              </a:lnSpc>
            </a:pPr>
            <a:r>
              <a:rPr sz="1500" spc="5" dirty="0">
                <a:latin typeface="Times New Roman"/>
                <a:cs typeface="Times New Roman"/>
              </a:rPr>
              <a:t>–</a:t>
            </a:r>
            <a:r>
              <a:rPr sz="1500" spc="-5" dirty="0">
                <a:latin typeface="Times New Roman"/>
                <a:cs typeface="Times New Roman"/>
              </a:rPr>
              <a:t> </a:t>
            </a:r>
            <a:r>
              <a:rPr sz="1500" dirty="0">
                <a:latin typeface="Times New Roman"/>
                <a:cs typeface="Times New Roman"/>
              </a:rPr>
              <a:t>повышают</a:t>
            </a:r>
            <a:r>
              <a:rPr sz="1500" spc="-50" dirty="0">
                <a:latin typeface="Times New Roman"/>
                <a:cs typeface="Times New Roman"/>
              </a:rPr>
              <a:t> </a:t>
            </a:r>
            <a:r>
              <a:rPr sz="1500" spc="-5" dirty="0">
                <a:latin typeface="Times New Roman"/>
                <a:cs typeface="Times New Roman"/>
              </a:rPr>
              <a:t>объективность</a:t>
            </a:r>
            <a:r>
              <a:rPr sz="1500" spc="-50" dirty="0">
                <a:latin typeface="Times New Roman"/>
                <a:cs typeface="Times New Roman"/>
              </a:rPr>
              <a:t> </a:t>
            </a:r>
            <a:r>
              <a:rPr sz="1500" spc="-10" dirty="0">
                <a:latin typeface="Times New Roman"/>
                <a:cs typeface="Times New Roman"/>
              </a:rPr>
              <a:t>результирующих</a:t>
            </a:r>
            <a:r>
              <a:rPr sz="1500" spc="-95" dirty="0">
                <a:latin typeface="Times New Roman"/>
                <a:cs typeface="Times New Roman"/>
              </a:rPr>
              <a:t> </a:t>
            </a:r>
            <a:r>
              <a:rPr sz="1500" dirty="0">
                <a:latin typeface="Times New Roman"/>
                <a:cs typeface="Times New Roman"/>
              </a:rPr>
              <a:t>оценок.</a:t>
            </a:r>
          </a:p>
          <a:p>
            <a:pPr marR="8890" algn="r">
              <a:lnSpc>
                <a:spcPts val="3070"/>
              </a:lnSpc>
              <a:spcBef>
                <a:spcPts val="625"/>
              </a:spcBef>
            </a:pPr>
            <a:r>
              <a:rPr sz="2800" i="1" dirty="0">
                <a:latin typeface="Times New Roman"/>
                <a:cs typeface="Times New Roman"/>
              </a:rPr>
              <a:t>.</a:t>
            </a:r>
            <a:endParaRPr sz="2800" dirty="0">
              <a:latin typeface="Times New Roman"/>
              <a:cs typeface="Times New Roman"/>
            </a:endParaRPr>
          </a:p>
          <a:p>
            <a:pPr marL="151130" algn="just">
              <a:lnSpc>
                <a:spcPts val="1510"/>
              </a:lnSpc>
            </a:pPr>
            <a:r>
              <a:rPr sz="1500" b="1" spc="-15" dirty="0">
                <a:latin typeface="Times New Roman"/>
                <a:cs typeface="Times New Roman"/>
              </a:rPr>
              <a:t>Методы</a:t>
            </a:r>
            <a:r>
              <a:rPr sz="1500" b="1" spc="-65" dirty="0">
                <a:latin typeface="Times New Roman"/>
                <a:cs typeface="Times New Roman"/>
              </a:rPr>
              <a:t> </a:t>
            </a:r>
            <a:r>
              <a:rPr sz="1500" b="1" dirty="0">
                <a:latin typeface="Times New Roman"/>
                <a:cs typeface="Times New Roman"/>
              </a:rPr>
              <a:t>структуризации</a:t>
            </a:r>
            <a:endParaRPr sz="1500" dirty="0">
              <a:latin typeface="Times New Roman"/>
              <a:cs typeface="Times New Roman"/>
            </a:endParaRPr>
          </a:p>
          <a:p>
            <a:pPr marL="151130" marR="148590" indent="191770" algn="just"/>
            <a:r>
              <a:rPr sz="1500" dirty="0">
                <a:latin typeface="Times New Roman"/>
                <a:cs typeface="Times New Roman"/>
              </a:rPr>
              <a:t>Для</a:t>
            </a:r>
            <a:r>
              <a:rPr sz="1500" spc="5" dirty="0">
                <a:latin typeface="Times New Roman"/>
                <a:cs typeface="Times New Roman"/>
              </a:rPr>
              <a:t> </a:t>
            </a:r>
            <a:r>
              <a:rPr sz="1500" spc="-5" dirty="0">
                <a:latin typeface="Times New Roman"/>
                <a:cs typeface="Times New Roman"/>
              </a:rPr>
              <a:t>успешной</a:t>
            </a:r>
            <a:r>
              <a:rPr sz="1500" dirty="0">
                <a:latin typeface="Times New Roman"/>
                <a:cs typeface="Times New Roman"/>
              </a:rPr>
              <a:t> </a:t>
            </a:r>
            <a:r>
              <a:rPr sz="1500" spc="-15" dirty="0">
                <a:latin typeface="Times New Roman"/>
                <a:cs typeface="Times New Roman"/>
              </a:rPr>
              <a:t>подготовки</a:t>
            </a:r>
            <a:r>
              <a:rPr sz="1500" spc="-10" dirty="0">
                <a:latin typeface="Times New Roman"/>
                <a:cs typeface="Times New Roman"/>
              </a:rPr>
              <a:t> </a:t>
            </a:r>
            <a:r>
              <a:rPr sz="1500" spc="-5" dirty="0">
                <a:latin typeface="Times New Roman"/>
                <a:cs typeface="Times New Roman"/>
              </a:rPr>
              <a:t>решений</a:t>
            </a:r>
            <a:r>
              <a:rPr sz="1500" dirty="0">
                <a:latin typeface="Times New Roman"/>
                <a:cs typeface="Times New Roman"/>
              </a:rPr>
              <a:t> </a:t>
            </a:r>
            <a:r>
              <a:rPr sz="1500" spc="-5" dirty="0">
                <a:latin typeface="Times New Roman"/>
                <a:cs typeface="Times New Roman"/>
              </a:rPr>
              <a:t>особенно</a:t>
            </a:r>
            <a:r>
              <a:rPr sz="1500" dirty="0">
                <a:latin typeface="Times New Roman"/>
                <a:cs typeface="Times New Roman"/>
              </a:rPr>
              <a:t> </a:t>
            </a:r>
            <a:r>
              <a:rPr sz="1500" spc="-5" dirty="0">
                <a:latin typeface="Times New Roman"/>
                <a:cs typeface="Times New Roman"/>
              </a:rPr>
              <a:t>важно</a:t>
            </a:r>
            <a:r>
              <a:rPr sz="1500" dirty="0">
                <a:latin typeface="Times New Roman"/>
                <a:cs typeface="Times New Roman"/>
              </a:rPr>
              <a:t> </a:t>
            </a:r>
            <a:r>
              <a:rPr sz="1500" spc="-5" dirty="0">
                <a:latin typeface="Times New Roman"/>
                <a:cs typeface="Times New Roman"/>
              </a:rPr>
              <a:t>то,</a:t>
            </a:r>
            <a:r>
              <a:rPr sz="1500" dirty="0">
                <a:latin typeface="Times New Roman"/>
                <a:cs typeface="Times New Roman"/>
              </a:rPr>
              <a:t> </a:t>
            </a:r>
            <a:r>
              <a:rPr sz="1500" spc="-5" dirty="0">
                <a:latin typeface="Times New Roman"/>
                <a:cs typeface="Times New Roman"/>
              </a:rPr>
              <a:t>что</a:t>
            </a:r>
            <a:r>
              <a:rPr sz="1500" dirty="0">
                <a:latin typeface="Times New Roman"/>
                <a:cs typeface="Times New Roman"/>
              </a:rPr>
              <a:t> </a:t>
            </a:r>
            <a:r>
              <a:rPr sz="1500" spc="-15" dirty="0">
                <a:latin typeface="Times New Roman"/>
                <a:cs typeface="Times New Roman"/>
              </a:rPr>
              <a:t>метод</a:t>
            </a:r>
            <a:r>
              <a:rPr sz="1500" spc="-10" dirty="0">
                <a:latin typeface="Times New Roman"/>
                <a:cs typeface="Times New Roman"/>
              </a:rPr>
              <a:t> структуризации</a:t>
            </a:r>
            <a:r>
              <a:rPr sz="1500" spc="-5" dirty="0">
                <a:latin typeface="Times New Roman"/>
                <a:cs typeface="Times New Roman"/>
              </a:rPr>
              <a:t> </a:t>
            </a:r>
            <a:r>
              <a:rPr sz="1500" spc="-10" dirty="0">
                <a:latin typeface="Times New Roman"/>
                <a:cs typeface="Times New Roman"/>
              </a:rPr>
              <a:t>позволяет </a:t>
            </a:r>
            <a:r>
              <a:rPr sz="1500" spc="-5" dirty="0">
                <a:latin typeface="Times New Roman"/>
                <a:cs typeface="Times New Roman"/>
              </a:rPr>
              <a:t> </a:t>
            </a:r>
            <a:r>
              <a:rPr sz="1500" spc="-10" dirty="0">
                <a:latin typeface="Times New Roman"/>
                <a:cs typeface="Times New Roman"/>
              </a:rPr>
              <a:t>расчленять</a:t>
            </a:r>
            <a:r>
              <a:rPr sz="1500" spc="-5" dirty="0">
                <a:latin typeface="Times New Roman"/>
                <a:cs typeface="Times New Roman"/>
              </a:rPr>
              <a:t> </a:t>
            </a:r>
            <a:r>
              <a:rPr sz="1500" spc="-10" dirty="0">
                <a:latin typeface="Times New Roman"/>
                <a:cs typeface="Times New Roman"/>
              </a:rPr>
              <a:t>сложную,</a:t>
            </a:r>
            <a:r>
              <a:rPr sz="1500" spc="-5" dirty="0">
                <a:latin typeface="Times New Roman"/>
                <a:cs typeface="Times New Roman"/>
              </a:rPr>
              <a:t> </a:t>
            </a:r>
            <a:r>
              <a:rPr sz="1500" spc="-10" dirty="0">
                <a:latin typeface="Times New Roman"/>
                <a:cs typeface="Times New Roman"/>
              </a:rPr>
              <a:t>трудноразрешимую</a:t>
            </a:r>
            <a:r>
              <a:rPr sz="1500" spc="-5" dirty="0">
                <a:latin typeface="Times New Roman"/>
                <a:cs typeface="Times New Roman"/>
              </a:rPr>
              <a:t> </a:t>
            </a:r>
            <a:r>
              <a:rPr sz="1500" spc="-10" dirty="0">
                <a:latin typeface="Times New Roman"/>
                <a:cs typeface="Times New Roman"/>
              </a:rPr>
              <a:t>задачу</a:t>
            </a:r>
            <a:r>
              <a:rPr sz="1500" spc="-5" dirty="0">
                <a:latin typeface="Times New Roman"/>
                <a:cs typeface="Times New Roman"/>
              </a:rPr>
              <a:t> </a:t>
            </a:r>
            <a:r>
              <a:rPr sz="1500" spc="5" dirty="0">
                <a:latin typeface="Times New Roman"/>
                <a:cs typeface="Times New Roman"/>
              </a:rPr>
              <a:t>на</a:t>
            </a:r>
            <a:r>
              <a:rPr sz="1500" spc="10" dirty="0">
                <a:latin typeface="Times New Roman"/>
                <a:cs typeface="Times New Roman"/>
              </a:rPr>
              <a:t> </a:t>
            </a:r>
            <a:r>
              <a:rPr sz="1500" spc="-5" dirty="0">
                <a:latin typeface="Times New Roman"/>
                <a:cs typeface="Times New Roman"/>
              </a:rPr>
              <a:t>совокупность</a:t>
            </a:r>
            <a:r>
              <a:rPr sz="1500" dirty="0">
                <a:latin typeface="Times New Roman"/>
                <a:cs typeface="Times New Roman"/>
              </a:rPr>
              <a:t> </a:t>
            </a:r>
            <a:r>
              <a:rPr sz="1500" spc="-5" dirty="0">
                <a:latin typeface="Times New Roman"/>
                <a:cs typeface="Times New Roman"/>
              </a:rPr>
              <a:t>относительно</a:t>
            </a:r>
            <a:r>
              <a:rPr sz="1500" spc="365" dirty="0">
                <a:latin typeface="Times New Roman"/>
                <a:cs typeface="Times New Roman"/>
              </a:rPr>
              <a:t> </a:t>
            </a:r>
            <a:r>
              <a:rPr sz="1500" dirty="0">
                <a:latin typeface="Times New Roman"/>
                <a:cs typeface="Times New Roman"/>
              </a:rPr>
              <a:t>простых,</a:t>
            </a:r>
            <a:r>
              <a:rPr sz="1500" spc="375" dirty="0">
                <a:latin typeface="Times New Roman"/>
                <a:cs typeface="Times New Roman"/>
              </a:rPr>
              <a:t> </a:t>
            </a:r>
            <a:r>
              <a:rPr sz="1500" dirty="0">
                <a:latin typeface="Times New Roman"/>
                <a:cs typeface="Times New Roman"/>
              </a:rPr>
              <a:t>для </a:t>
            </a:r>
            <a:r>
              <a:rPr sz="1500" spc="5" dirty="0">
                <a:latin typeface="Times New Roman"/>
                <a:cs typeface="Times New Roman"/>
              </a:rPr>
              <a:t> решения</a:t>
            </a:r>
            <a:r>
              <a:rPr sz="1500" spc="-85" dirty="0">
                <a:latin typeface="Times New Roman"/>
                <a:cs typeface="Times New Roman"/>
              </a:rPr>
              <a:t> </a:t>
            </a:r>
            <a:r>
              <a:rPr sz="1500" spc="-15" dirty="0">
                <a:latin typeface="Times New Roman"/>
                <a:cs typeface="Times New Roman"/>
              </a:rPr>
              <a:t>которых</a:t>
            </a:r>
            <a:r>
              <a:rPr sz="1500" spc="-25" dirty="0">
                <a:latin typeface="Times New Roman"/>
                <a:cs typeface="Times New Roman"/>
              </a:rPr>
              <a:t> </a:t>
            </a:r>
            <a:r>
              <a:rPr sz="1500" spc="-10" dirty="0">
                <a:latin typeface="Times New Roman"/>
                <a:cs typeface="Times New Roman"/>
              </a:rPr>
              <a:t>существуют</a:t>
            </a:r>
            <a:r>
              <a:rPr sz="1500" spc="-45" dirty="0">
                <a:latin typeface="Times New Roman"/>
                <a:cs typeface="Times New Roman"/>
              </a:rPr>
              <a:t> </a:t>
            </a:r>
            <a:r>
              <a:rPr sz="1500" dirty="0">
                <a:latin typeface="Times New Roman"/>
                <a:cs typeface="Times New Roman"/>
              </a:rPr>
              <a:t>проверенные</a:t>
            </a:r>
            <a:r>
              <a:rPr sz="1500" spc="-55" dirty="0">
                <a:latin typeface="Times New Roman"/>
                <a:cs typeface="Times New Roman"/>
              </a:rPr>
              <a:t> </a:t>
            </a:r>
            <a:r>
              <a:rPr sz="1500" spc="10" dirty="0">
                <a:latin typeface="Times New Roman"/>
                <a:cs typeface="Times New Roman"/>
              </a:rPr>
              <a:t>приемы</a:t>
            </a:r>
            <a:r>
              <a:rPr sz="1500" spc="-65" dirty="0">
                <a:latin typeface="Times New Roman"/>
                <a:cs typeface="Times New Roman"/>
              </a:rPr>
              <a:t> </a:t>
            </a:r>
            <a:r>
              <a:rPr sz="1500" spc="5" dirty="0">
                <a:latin typeface="Times New Roman"/>
                <a:cs typeface="Times New Roman"/>
              </a:rPr>
              <a:t>и</a:t>
            </a:r>
            <a:r>
              <a:rPr sz="1500" spc="-35" dirty="0">
                <a:latin typeface="Times New Roman"/>
                <a:cs typeface="Times New Roman"/>
              </a:rPr>
              <a:t> </a:t>
            </a:r>
            <a:r>
              <a:rPr sz="1500" spc="-10" dirty="0">
                <a:latin typeface="Times New Roman"/>
                <a:cs typeface="Times New Roman"/>
              </a:rPr>
              <a:t>методы.</a:t>
            </a:r>
            <a:endParaRPr sz="1500" dirty="0">
              <a:latin typeface="Times New Roman"/>
              <a:cs typeface="Times New Roman"/>
            </a:endParaRPr>
          </a:p>
          <a:p>
            <a:pPr marL="297180" algn="just"/>
            <a:r>
              <a:rPr sz="1500" i="1" spc="-20" dirty="0">
                <a:latin typeface="Times New Roman"/>
                <a:cs typeface="Times New Roman"/>
              </a:rPr>
              <a:t>Термин</a:t>
            </a:r>
            <a:r>
              <a:rPr sz="1500" i="1" spc="475" dirty="0">
                <a:latin typeface="Times New Roman"/>
                <a:cs typeface="Times New Roman"/>
              </a:rPr>
              <a:t> </a:t>
            </a:r>
            <a:r>
              <a:rPr sz="1500" i="1" dirty="0">
                <a:latin typeface="Times New Roman"/>
                <a:cs typeface="Times New Roman"/>
              </a:rPr>
              <a:t>"дерево</a:t>
            </a:r>
            <a:r>
              <a:rPr sz="1500" dirty="0">
                <a:latin typeface="Times New Roman"/>
                <a:cs typeface="Times New Roman"/>
              </a:rPr>
              <a:t>"  </a:t>
            </a:r>
            <a:r>
              <a:rPr sz="1500" spc="45" dirty="0">
                <a:latin typeface="Times New Roman"/>
                <a:cs typeface="Times New Roman"/>
              </a:rPr>
              <a:t> </a:t>
            </a:r>
            <a:r>
              <a:rPr sz="1500" spc="-10" dirty="0">
                <a:latin typeface="Times New Roman"/>
                <a:cs typeface="Times New Roman"/>
              </a:rPr>
              <a:t>предполагает</a:t>
            </a:r>
            <a:r>
              <a:rPr sz="1500" spc="855" dirty="0">
                <a:latin typeface="Times New Roman"/>
                <a:cs typeface="Times New Roman"/>
              </a:rPr>
              <a:t> </a:t>
            </a:r>
            <a:r>
              <a:rPr sz="1500" spc="-10" dirty="0">
                <a:latin typeface="Times New Roman"/>
                <a:cs typeface="Times New Roman"/>
              </a:rPr>
              <a:t>использование</a:t>
            </a:r>
            <a:r>
              <a:rPr sz="1500" spc="850" dirty="0">
                <a:latin typeface="Times New Roman"/>
                <a:cs typeface="Times New Roman"/>
              </a:rPr>
              <a:t> </a:t>
            </a:r>
            <a:r>
              <a:rPr sz="1500" spc="-10" dirty="0">
                <a:solidFill>
                  <a:srgbClr val="FF0000"/>
                </a:solidFill>
                <a:latin typeface="Times New Roman"/>
                <a:cs typeface="Times New Roman"/>
              </a:rPr>
              <a:t>иерархической</a:t>
            </a:r>
            <a:r>
              <a:rPr sz="1500" spc="885" dirty="0">
                <a:solidFill>
                  <a:srgbClr val="FF0000"/>
                </a:solidFill>
                <a:latin typeface="Times New Roman"/>
                <a:cs typeface="Times New Roman"/>
              </a:rPr>
              <a:t> </a:t>
            </a:r>
            <a:r>
              <a:rPr sz="1500" spc="-10" dirty="0">
                <a:solidFill>
                  <a:srgbClr val="FF0000"/>
                </a:solidFill>
                <a:latin typeface="Times New Roman"/>
                <a:cs typeface="Times New Roman"/>
              </a:rPr>
              <a:t>структуры</a:t>
            </a:r>
            <a:r>
              <a:rPr sz="1500" spc="-10" dirty="0">
                <a:latin typeface="Times New Roman"/>
                <a:cs typeface="Times New Roman"/>
              </a:rPr>
              <a:t>,</a:t>
            </a:r>
            <a:r>
              <a:rPr sz="1500" spc="865" dirty="0">
                <a:latin typeface="Times New Roman"/>
                <a:cs typeface="Times New Roman"/>
              </a:rPr>
              <a:t> </a:t>
            </a:r>
            <a:r>
              <a:rPr sz="1500" spc="-10" dirty="0">
                <a:latin typeface="Times New Roman"/>
                <a:cs typeface="Times New Roman"/>
              </a:rPr>
              <a:t>полученной</a:t>
            </a:r>
            <a:r>
              <a:rPr sz="1500" spc="855" dirty="0">
                <a:latin typeface="Times New Roman"/>
                <a:cs typeface="Times New Roman"/>
              </a:rPr>
              <a:t> </a:t>
            </a:r>
            <a:r>
              <a:rPr sz="1500" spc="-5" dirty="0">
                <a:latin typeface="Times New Roman"/>
                <a:cs typeface="Times New Roman"/>
              </a:rPr>
              <a:t>путем</a:t>
            </a:r>
            <a:endParaRPr sz="1500" dirty="0">
              <a:latin typeface="Times New Roman"/>
              <a:cs typeface="Times New Roman"/>
            </a:endParaRPr>
          </a:p>
          <a:p>
            <a:pPr marL="151130" algn="just">
              <a:spcBef>
                <a:spcPts val="5"/>
              </a:spcBef>
            </a:pPr>
            <a:r>
              <a:rPr sz="1500" dirty="0">
                <a:latin typeface="Times New Roman"/>
                <a:cs typeface="Times New Roman"/>
              </a:rPr>
              <a:t>разделения</a:t>
            </a:r>
            <a:r>
              <a:rPr sz="1500" spc="-95" dirty="0">
                <a:latin typeface="Times New Roman"/>
                <a:cs typeface="Times New Roman"/>
              </a:rPr>
              <a:t> </a:t>
            </a:r>
            <a:r>
              <a:rPr sz="1500" spc="5" dirty="0">
                <a:latin typeface="Times New Roman"/>
                <a:cs typeface="Times New Roman"/>
              </a:rPr>
              <a:t>общей</a:t>
            </a:r>
            <a:r>
              <a:rPr sz="1500" spc="-35" dirty="0">
                <a:latin typeface="Times New Roman"/>
                <a:cs typeface="Times New Roman"/>
              </a:rPr>
              <a:t> </a:t>
            </a:r>
            <a:r>
              <a:rPr sz="1500" dirty="0">
                <a:latin typeface="Times New Roman"/>
                <a:cs typeface="Times New Roman"/>
              </a:rPr>
              <a:t>цели</a:t>
            </a:r>
            <a:r>
              <a:rPr sz="1500" spc="-45" dirty="0">
                <a:latin typeface="Times New Roman"/>
                <a:cs typeface="Times New Roman"/>
              </a:rPr>
              <a:t> </a:t>
            </a:r>
            <a:r>
              <a:rPr sz="1500" spc="5" dirty="0">
                <a:latin typeface="Times New Roman"/>
                <a:cs typeface="Times New Roman"/>
              </a:rPr>
              <a:t>на</a:t>
            </a:r>
            <a:r>
              <a:rPr sz="1500" spc="-20" dirty="0">
                <a:latin typeface="Times New Roman"/>
                <a:cs typeface="Times New Roman"/>
              </a:rPr>
              <a:t> </a:t>
            </a:r>
            <a:r>
              <a:rPr sz="1500" spc="-5" dirty="0">
                <a:latin typeface="Times New Roman"/>
                <a:cs typeface="Times New Roman"/>
              </a:rPr>
              <a:t>подцели.</a:t>
            </a:r>
            <a:endParaRPr sz="1500" dirty="0">
              <a:latin typeface="Times New Roman"/>
              <a:cs typeface="Times New Roman"/>
            </a:endParaRPr>
          </a:p>
          <a:p>
            <a:pPr marL="151130" marR="146050" indent="146050" algn="just"/>
            <a:r>
              <a:rPr sz="1500" i="1" spc="-15" dirty="0">
                <a:latin typeface="Times New Roman"/>
                <a:cs typeface="Times New Roman"/>
              </a:rPr>
              <a:t>Метод</a:t>
            </a:r>
            <a:r>
              <a:rPr sz="1500" i="1" spc="-10" dirty="0">
                <a:latin typeface="Times New Roman"/>
                <a:cs typeface="Times New Roman"/>
              </a:rPr>
              <a:t> </a:t>
            </a:r>
            <a:r>
              <a:rPr sz="1500" i="1" spc="-5" dirty="0">
                <a:latin typeface="Times New Roman"/>
                <a:cs typeface="Times New Roman"/>
              </a:rPr>
              <a:t>"дерева</a:t>
            </a:r>
            <a:r>
              <a:rPr sz="1500" i="1" dirty="0">
                <a:latin typeface="Times New Roman"/>
                <a:cs typeface="Times New Roman"/>
              </a:rPr>
              <a:t> целей"</a:t>
            </a:r>
            <a:r>
              <a:rPr sz="1500" i="1" spc="5" dirty="0">
                <a:latin typeface="Times New Roman"/>
                <a:cs typeface="Times New Roman"/>
              </a:rPr>
              <a:t> </a:t>
            </a:r>
            <a:r>
              <a:rPr sz="1500" spc="-10" dirty="0">
                <a:latin typeface="Times New Roman"/>
                <a:cs typeface="Times New Roman"/>
              </a:rPr>
              <a:t>ориентирован</a:t>
            </a:r>
            <a:r>
              <a:rPr sz="1500" spc="-5" dirty="0">
                <a:latin typeface="Times New Roman"/>
                <a:cs typeface="Times New Roman"/>
              </a:rPr>
              <a:t> на</a:t>
            </a:r>
            <a:r>
              <a:rPr sz="1500" dirty="0">
                <a:latin typeface="Times New Roman"/>
                <a:cs typeface="Times New Roman"/>
              </a:rPr>
              <a:t> </a:t>
            </a:r>
            <a:r>
              <a:rPr sz="1500" spc="-5" dirty="0">
                <a:latin typeface="Times New Roman"/>
                <a:cs typeface="Times New Roman"/>
              </a:rPr>
              <a:t>получение</a:t>
            </a:r>
            <a:r>
              <a:rPr sz="1500" dirty="0">
                <a:latin typeface="Times New Roman"/>
                <a:cs typeface="Times New Roman"/>
              </a:rPr>
              <a:t> </a:t>
            </a:r>
            <a:r>
              <a:rPr sz="1500" spc="-5" dirty="0">
                <a:latin typeface="Times New Roman"/>
                <a:cs typeface="Times New Roman"/>
              </a:rPr>
              <a:t>относительно</a:t>
            </a:r>
            <a:r>
              <a:rPr sz="1500" dirty="0">
                <a:latin typeface="Times New Roman"/>
                <a:cs typeface="Times New Roman"/>
              </a:rPr>
              <a:t> </a:t>
            </a:r>
            <a:r>
              <a:rPr sz="1500" spc="-10" dirty="0">
                <a:latin typeface="Times New Roman"/>
                <a:cs typeface="Times New Roman"/>
              </a:rPr>
              <a:t>устойчивой</a:t>
            </a:r>
            <a:r>
              <a:rPr sz="1500" spc="-5" dirty="0">
                <a:latin typeface="Times New Roman"/>
                <a:cs typeface="Times New Roman"/>
              </a:rPr>
              <a:t> </a:t>
            </a:r>
            <a:r>
              <a:rPr sz="1500" spc="-10" dirty="0">
                <a:latin typeface="Times New Roman"/>
                <a:cs typeface="Times New Roman"/>
              </a:rPr>
              <a:t>структуры</a:t>
            </a:r>
            <a:r>
              <a:rPr sz="1500" spc="-5" dirty="0">
                <a:latin typeface="Times New Roman"/>
                <a:cs typeface="Times New Roman"/>
              </a:rPr>
              <a:t> целей </a:t>
            </a:r>
            <a:r>
              <a:rPr sz="1500" dirty="0">
                <a:latin typeface="Times New Roman"/>
                <a:cs typeface="Times New Roman"/>
              </a:rPr>
              <a:t> </a:t>
            </a:r>
            <a:r>
              <a:rPr sz="1500" spc="-10" dirty="0">
                <a:latin typeface="Times New Roman"/>
                <a:cs typeface="Times New Roman"/>
              </a:rPr>
              <a:t>проблем, </a:t>
            </a:r>
            <a:r>
              <a:rPr sz="1500" spc="-5" dirty="0">
                <a:latin typeface="Times New Roman"/>
                <a:cs typeface="Times New Roman"/>
              </a:rPr>
              <a:t>направлений. </a:t>
            </a:r>
            <a:r>
              <a:rPr sz="1500" dirty="0">
                <a:latin typeface="Times New Roman"/>
                <a:cs typeface="Times New Roman"/>
              </a:rPr>
              <a:t>Для </a:t>
            </a:r>
            <a:r>
              <a:rPr sz="1500" spc="-5" dirty="0">
                <a:latin typeface="Times New Roman"/>
                <a:cs typeface="Times New Roman"/>
              </a:rPr>
              <a:t>достижения </a:t>
            </a:r>
            <a:r>
              <a:rPr sz="1500" spc="-20" dirty="0">
                <a:latin typeface="Times New Roman"/>
                <a:cs typeface="Times New Roman"/>
              </a:rPr>
              <a:t>этого </a:t>
            </a:r>
            <a:r>
              <a:rPr sz="1500" spc="-5" dirty="0">
                <a:latin typeface="Times New Roman"/>
                <a:cs typeface="Times New Roman"/>
              </a:rPr>
              <a:t>при </a:t>
            </a:r>
            <a:r>
              <a:rPr sz="1500" dirty="0">
                <a:latin typeface="Times New Roman"/>
                <a:cs typeface="Times New Roman"/>
              </a:rPr>
              <a:t>построении </a:t>
            </a:r>
            <a:r>
              <a:rPr sz="1500" spc="-10" dirty="0">
                <a:latin typeface="Times New Roman"/>
                <a:cs typeface="Times New Roman"/>
              </a:rPr>
              <a:t>первоначального </a:t>
            </a:r>
            <a:r>
              <a:rPr sz="1500" spc="-5" dirty="0">
                <a:latin typeface="Times New Roman"/>
                <a:cs typeface="Times New Roman"/>
              </a:rPr>
              <a:t>варианта </a:t>
            </a:r>
            <a:r>
              <a:rPr sz="1500" spc="-10" dirty="0">
                <a:latin typeface="Times New Roman"/>
                <a:cs typeface="Times New Roman"/>
              </a:rPr>
              <a:t>структуры </a:t>
            </a:r>
            <a:r>
              <a:rPr sz="1500" spc="-5" dirty="0">
                <a:latin typeface="Times New Roman"/>
                <a:cs typeface="Times New Roman"/>
              </a:rPr>
              <a:t> </a:t>
            </a:r>
            <a:r>
              <a:rPr sz="1500" spc="-10" dirty="0">
                <a:latin typeface="Times New Roman"/>
                <a:cs typeface="Times New Roman"/>
              </a:rPr>
              <a:t>следует</a:t>
            </a:r>
            <a:r>
              <a:rPr sz="1500" spc="-5" dirty="0">
                <a:latin typeface="Times New Roman"/>
                <a:cs typeface="Times New Roman"/>
              </a:rPr>
              <a:t> </a:t>
            </a:r>
            <a:r>
              <a:rPr sz="1500" spc="-15" dirty="0">
                <a:latin typeface="Times New Roman"/>
                <a:cs typeface="Times New Roman"/>
              </a:rPr>
              <a:t>учитывать</a:t>
            </a:r>
            <a:r>
              <a:rPr sz="1500" spc="-10" dirty="0">
                <a:latin typeface="Times New Roman"/>
                <a:cs typeface="Times New Roman"/>
              </a:rPr>
              <a:t> </a:t>
            </a:r>
            <a:r>
              <a:rPr sz="1500" spc="-15" dirty="0">
                <a:latin typeface="Times New Roman"/>
                <a:cs typeface="Times New Roman"/>
              </a:rPr>
              <a:t>закономерности</a:t>
            </a:r>
            <a:r>
              <a:rPr sz="1500" spc="-10" dirty="0">
                <a:latin typeface="Times New Roman"/>
                <a:cs typeface="Times New Roman"/>
              </a:rPr>
              <a:t> </a:t>
            </a:r>
            <a:r>
              <a:rPr sz="1500" spc="-5" dirty="0">
                <a:latin typeface="Times New Roman"/>
                <a:cs typeface="Times New Roman"/>
              </a:rPr>
              <a:t>целеобразования</a:t>
            </a:r>
            <a:r>
              <a:rPr sz="1500" dirty="0">
                <a:latin typeface="Times New Roman"/>
                <a:cs typeface="Times New Roman"/>
              </a:rPr>
              <a:t> </a:t>
            </a:r>
            <a:r>
              <a:rPr sz="1500" spc="5" dirty="0">
                <a:latin typeface="Times New Roman"/>
                <a:cs typeface="Times New Roman"/>
              </a:rPr>
              <a:t>и</a:t>
            </a:r>
            <a:r>
              <a:rPr sz="1500" spc="390" dirty="0">
                <a:latin typeface="Times New Roman"/>
                <a:cs typeface="Times New Roman"/>
              </a:rPr>
              <a:t> </a:t>
            </a:r>
            <a:r>
              <a:rPr sz="1500" spc="-10" dirty="0">
                <a:latin typeface="Times New Roman"/>
                <a:cs typeface="Times New Roman"/>
              </a:rPr>
              <a:t>использовать</a:t>
            </a:r>
            <a:r>
              <a:rPr sz="1500" spc="-5" dirty="0">
                <a:latin typeface="Times New Roman"/>
                <a:cs typeface="Times New Roman"/>
              </a:rPr>
              <a:t> принципы</a:t>
            </a:r>
            <a:r>
              <a:rPr sz="1500" dirty="0">
                <a:latin typeface="Times New Roman"/>
                <a:cs typeface="Times New Roman"/>
              </a:rPr>
              <a:t> </a:t>
            </a:r>
            <a:r>
              <a:rPr sz="1500" spc="-5" dirty="0">
                <a:latin typeface="Times New Roman"/>
                <a:cs typeface="Times New Roman"/>
              </a:rPr>
              <a:t>формирования </a:t>
            </a:r>
            <a:r>
              <a:rPr sz="1500" dirty="0">
                <a:latin typeface="Times New Roman"/>
                <a:cs typeface="Times New Roman"/>
              </a:rPr>
              <a:t> иерархических</a:t>
            </a:r>
            <a:r>
              <a:rPr sz="1500" spc="-70" dirty="0">
                <a:latin typeface="Times New Roman"/>
                <a:cs typeface="Times New Roman"/>
              </a:rPr>
              <a:t> </a:t>
            </a:r>
            <a:r>
              <a:rPr sz="1500" spc="-5" dirty="0">
                <a:latin typeface="Times New Roman"/>
                <a:cs typeface="Times New Roman"/>
              </a:rPr>
              <a:t>структур.</a:t>
            </a:r>
            <a:endParaRPr sz="1500" dirty="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sp>
        <p:nvSpPr>
          <p:cNvPr id="4" name="object 4"/>
          <p:cNvSpPr txBox="1">
            <a:spLocks noGrp="1"/>
          </p:cNvSpPr>
          <p:nvPr>
            <p:ph type="title"/>
          </p:nvPr>
        </p:nvSpPr>
        <p:spPr>
          <a:xfrm>
            <a:off x="1905000" y="1028200"/>
            <a:ext cx="7411084" cy="5829801"/>
          </a:xfrm>
          <a:prstGeom prst="rect">
            <a:avLst/>
          </a:prstGeom>
        </p:spPr>
        <p:txBody>
          <a:bodyPr vert="horz" wrap="square" lIns="0" tIns="12700" rIns="0" bIns="0" rtlCol="0">
            <a:spAutoFit/>
          </a:bodyPr>
          <a:lstStyle/>
          <a:p>
            <a:pPr marL="12700" algn="just">
              <a:spcBef>
                <a:spcPts val="100"/>
              </a:spcBef>
            </a:pPr>
            <a:r>
              <a:rPr spc="-10" dirty="0">
                <a:solidFill>
                  <a:srgbClr val="000000"/>
                </a:solidFill>
                <a:latin typeface="Times New Roman"/>
                <a:cs typeface="Times New Roman"/>
              </a:rPr>
              <a:t>Морфологические</a:t>
            </a:r>
            <a:r>
              <a:rPr spc="40" dirty="0">
                <a:solidFill>
                  <a:srgbClr val="000000"/>
                </a:solidFill>
                <a:latin typeface="Times New Roman"/>
                <a:cs typeface="Times New Roman"/>
              </a:rPr>
              <a:t> </a:t>
            </a:r>
            <a:r>
              <a:rPr spc="-20" dirty="0">
                <a:solidFill>
                  <a:srgbClr val="000000"/>
                </a:solidFill>
                <a:latin typeface="Times New Roman"/>
                <a:cs typeface="Times New Roman"/>
              </a:rPr>
              <a:t>методы</a:t>
            </a:r>
            <a:endParaRPr dirty="0">
              <a:latin typeface="Times New Roman"/>
              <a:cs typeface="Times New Roman"/>
            </a:endParaRPr>
          </a:p>
          <a:p>
            <a:r>
              <a:rPr spc="-10" dirty="0">
                <a:solidFill>
                  <a:srgbClr val="000000"/>
                </a:solidFill>
                <a:latin typeface="Times New Roman"/>
                <a:cs typeface="Times New Roman"/>
              </a:rPr>
              <a:t>Основная идея морфологического </a:t>
            </a:r>
            <a:r>
              <a:rPr spc="-30" dirty="0">
                <a:solidFill>
                  <a:srgbClr val="000000"/>
                </a:solidFill>
                <a:latin typeface="Times New Roman"/>
                <a:cs typeface="Times New Roman"/>
              </a:rPr>
              <a:t>подхода </a:t>
            </a:r>
            <a:r>
              <a:rPr dirty="0">
                <a:solidFill>
                  <a:srgbClr val="000000"/>
                </a:solidFill>
                <a:latin typeface="Times New Roman"/>
                <a:cs typeface="Times New Roman"/>
              </a:rPr>
              <a:t>– </a:t>
            </a:r>
            <a:r>
              <a:rPr spc="-10" dirty="0">
                <a:solidFill>
                  <a:srgbClr val="000000"/>
                </a:solidFill>
                <a:latin typeface="Times New Roman"/>
                <a:cs typeface="Times New Roman"/>
              </a:rPr>
              <a:t>систематически </a:t>
            </a:r>
            <a:r>
              <a:rPr spc="-20" dirty="0">
                <a:solidFill>
                  <a:srgbClr val="000000"/>
                </a:solidFill>
                <a:latin typeface="Times New Roman"/>
                <a:cs typeface="Times New Roman"/>
              </a:rPr>
              <a:t>находить </a:t>
            </a:r>
            <a:r>
              <a:rPr spc="-5" dirty="0">
                <a:solidFill>
                  <a:srgbClr val="000000"/>
                </a:solidFill>
                <a:latin typeface="Times New Roman"/>
                <a:cs typeface="Times New Roman"/>
              </a:rPr>
              <a:t>все </a:t>
            </a:r>
            <a:r>
              <a:rPr dirty="0">
                <a:solidFill>
                  <a:srgbClr val="000000"/>
                </a:solidFill>
                <a:latin typeface="Times New Roman"/>
                <a:cs typeface="Times New Roman"/>
              </a:rPr>
              <a:t> </a:t>
            </a:r>
            <a:r>
              <a:rPr spc="-15" dirty="0">
                <a:solidFill>
                  <a:srgbClr val="000000"/>
                </a:solidFill>
                <a:latin typeface="Times New Roman"/>
                <a:cs typeface="Times New Roman"/>
              </a:rPr>
              <a:t>возможные</a:t>
            </a:r>
            <a:r>
              <a:rPr spc="-10" dirty="0">
                <a:solidFill>
                  <a:srgbClr val="000000"/>
                </a:solidFill>
                <a:latin typeface="Times New Roman"/>
                <a:cs typeface="Times New Roman"/>
              </a:rPr>
              <a:t> варианты</a:t>
            </a:r>
            <a:r>
              <a:rPr spc="-5" dirty="0">
                <a:solidFill>
                  <a:srgbClr val="000000"/>
                </a:solidFill>
                <a:latin typeface="Times New Roman"/>
                <a:cs typeface="Times New Roman"/>
              </a:rPr>
              <a:t> решения</a:t>
            </a:r>
            <a:r>
              <a:rPr dirty="0">
                <a:solidFill>
                  <a:srgbClr val="000000"/>
                </a:solidFill>
                <a:latin typeface="Times New Roman"/>
                <a:cs typeface="Times New Roman"/>
              </a:rPr>
              <a:t> </a:t>
            </a:r>
            <a:r>
              <a:rPr spc="-15" dirty="0">
                <a:solidFill>
                  <a:srgbClr val="000000"/>
                </a:solidFill>
                <a:latin typeface="Times New Roman"/>
                <a:cs typeface="Times New Roman"/>
              </a:rPr>
              <a:t>проблемы</a:t>
            </a:r>
            <a:r>
              <a:rPr spc="-10" dirty="0">
                <a:solidFill>
                  <a:srgbClr val="000000"/>
                </a:solidFill>
                <a:latin typeface="Times New Roman"/>
                <a:cs typeface="Times New Roman"/>
              </a:rPr>
              <a:t> </a:t>
            </a:r>
            <a:r>
              <a:rPr spc="-5" dirty="0">
                <a:solidFill>
                  <a:srgbClr val="000000"/>
                </a:solidFill>
                <a:latin typeface="Times New Roman"/>
                <a:cs typeface="Times New Roman"/>
              </a:rPr>
              <a:t>путем</a:t>
            </a:r>
            <a:r>
              <a:rPr dirty="0">
                <a:solidFill>
                  <a:srgbClr val="000000"/>
                </a:solidFill>
                <a:latin typeface="Times New Roman"/>
                <a:cs typeface="Times New Roman"/>
              </a:rPr>
              <a:t> </a:t>
            </a:r>
            <a:r>
              <a:rPr spc="-15" dirty="0">
                <a:solidFill>
                  <a:srgbClr val="000000"/>
                </a:solidFill>
                <a:latin typeface="Times New Roman"/>
                <a:cs typeface="Times New Roman"/>
              </a:rPr>
              <a:t>комбинирования </a:t>
            </a:r>
            <a:r>
              <a:rPr spc="-10" dirty="0">
                <a:solidFill>
                  <a:srgbClr val="000000"/>
                </a:solidFill>
                <a:latin typeface="Times New Roman"/>
                <a:cs typeface="Times New Roman"/>
              </a:rPr>
              <a:t> выделенных</a:t>
            </a:r>
            <a:r>
              <a:rPr spc="60" dirty="0">
                <a:solidFill>
                  <a:srgbClr val="000000"/>
                </a:solidFill>
                <a:latin typeface="Times New Roman"/>
                <a:cs typeface="Times New Roman"/>
              </a:rPr>
              <a:t> </a:t>
            </a:r>
            <a:r>
              <a:rPr spc="-15" dirty="0">
                <a:solidFill>
                  <a:srgbClr val="000000"/>
                </a:solidFill>
                <a:latin typeface="Times New Roman"/>
                <a:cs typeface="Times New Roman"/>
              </a:rPr>
              <a:t>элементов</a:t>
            </a:r>
            <a:r>
              <a:rPr spc="20" dirty="0">
                <a:solidFill>
                  <a:srgbClr val="000000"/>
                </a:solidFill>
                <a:latin typeface="Times New Roman"/>
                <a:cs typeface="Times New Roman"/>
              </a:rPr>
              <a:t> </a:t>
            </a:r>
            <a:r>
              <a:rPr spc="-10" dirty="0">
                <a:solidFill>
                  <a:srgbClr val="000000"/>
                </a:solidFill>
                <a:latin typeface="Times New Roman"/>
                <a:cs typeface="Times New Roman"/>
              </a:rPr>
              <a:t>или</a:t>
            </a:r>
            <a:r>
              <a:rPr spc="25" dirty="0">
                <a:solidFill>
                  <a:srgbClr val="000000"/>
                </a:solidFill>
                <a:latin typeface="Times New Roman"/>
                <a:cs typeface="Times New Roman"/>
              </a:rPr>
              <a:t> </a:t>
            </a:r>
            <a:r>
              <a:rPr spc="-5" dirty="0">
                <a:solidFill>
                  <a:srgbClr val="000000"/>
                </a:solidFill>
                <a:latin typeface="Times New Roman"/>
                <a:cs typeface="Times New Roman"/>
              </a:rPr>
              <a:t>их</a:t>
            </a:r>
            <a:r>
              <a:rPr spc="-10" dirty="0">
                <a:solidFill>
                  <a:srgbClr val="000000"/>
                </a:solidFill>
                <a:latin typeface="Times New Roman"/>
                <a:cs typeface="Times New Roman"/>
              </a:rPr>
              <a:t> </a:t>
            </a:r>
            <a:r>
              <a:rPr spc="-15" dirty="0" err="1">
                <a:solidFill>
                  <a:srgbClr val="000000"/>
                </a:solidFill>
                <a:latin typeface="Times New Roman"/>
                <a:cs typeface="Times New Roman"/>
              </a:rPr>
              <a:t>признаков</a:t>
            </a:r>
            <a:r>
              <a:rPr spc="-15" dirty="0">
                <a:solidFill>
                  <a:srgbClr val="000000"/>
                </a:solidFill>
                <a:latin typeface="Times New Roman"/>
                <a:cs typeface="Times New Roman"/>
              </a:rPr>
              <a:t>.</a:t>
            </a:r>
            <a:br>
              <a:rPr lang="ru-RU" spc="-15" dirty="0">
                <a:solidFill>
                  <a:srgbClr val="000000"/>
                </a:solidFill>
                <a:latin typeface="Times New Roman"/>
                <a:cs typeface="Times New Roman"/>
              </a:rPr>
            </a:br>
            <a:br>
              <a:rPr lang="ru-RU" spc="-15" dirty="0">
                <a:solidFill>
                  <a:srgbClr val="000000"/>
                </a:solidFill>
                <a:latin typeface="Times New Roman"/>
                <a:cs typeface="Times New Roman"/>
              </a:rPr>
            </a:br>
            <a:r>
              <a:rPr lang="ru-RU" spc="-10" dirty="0">
                <a:solidFill>
                  <a:srgbClr val="000000"/>
                </a:solidFill>
                <a:latin typeface="Times New Roman"/>
                <a:cs typeface="Times New Roman"/>
              </a:rPr>
              <a:t>Метод разработан швейцарским астрономом </a:t>
            </a:r>
            <a:r>
              <a:rPr lang="ru-RU" spc="-10" dirty="0">
                <a:solidFill>
                  <a:srgbClr val="000000"/>
                </a:solidFill>
                <a:latin typeface="Times New Roman"/>
                <a:cs typeface="Times New Roman"/>
                <a:hlinkClick r:id="rId3" tooltip="Цвикки, Фриц">
                  <a:extLst>
                    <a:ext uri="{A12FA001-AC4F-418D-AE19-62706E023703}">
                      <ahyp:hlinkClr xmlns:ahyp="http://schemas.microsoft.com/office/drawing/2018/hyperlinkcolor" val="tx"/>
                    </a:ext>
                  </a:extLst>
                </a:hlinkClick>
              </a:rPr>
              <a:t>Фрицем </a:t>
            </a:r>
            <a:r>
              <a:rPr lang="ru-RU" spc="-10" dirty="0" err="1">
                <a:solidFill>
                  <a:srgbClr val="000000"/>
                </a:solidFill>
                <a:latin typeface="Times New Roman"/>
                <a:cs typeface="Times New Roman"/>
                <a:hlinkClick r:id="rId3" tooltip="Цвикки, Фриц">
                  <a:extLst>
                    <a:ext uri="{A12FA001-AC4F-418D-AE19-62706E023703}">
                      <ahyp:hlinkClr xmlns:ahyp="http://schemas.microsoft.com/office/drawing/2018/hyperlinkcolor" val="tx"/>
                    </a:ext>
                  </a:extLst>
                </a:hlinkClick>
              </a:rPr>
              <a:t>Цвикки</a:t>
            </a:r>
            <a:r>
              <a:rPr lang="ru-RU" spc="-10" dirty="0">
                <a:solidFill>
                  <a:srgbClr val="000000"/>
                </a:solidFill>
                <a:latin typeface="Times New Roman"/>
                <a:cs typeface="Times New Roman"/>
              </a:rPr>
              <a:t>. Благодаря этому методу он смог за короткое время получить значительное количество оригинальных технических решений в </a:t>
            </a:r>
            <a:r>
              <a:rPr lang="ru-RU" spc="-10" dirty="0">
                <a:solidFill>
                  <a:srgbClr val="000000"/>
                </a:solidFill>
                <a:latin typeface="Times New Roman"/>
                <a:cs typeface="Times New Roman"/>
                <a:hlinkClick r:id="rId4">
                  <a:extLst>
                    <a:ext uri="{A12FA001-AC4F-418D-AE19-62706E023703}">
                      <ahyp:hlinkClr xmlns:ahyp="http://schemas.microsoft.com/office/drawing/2018/hyperlinkcolor" val="tx"/>
                    </a:ext>
                  </a:extLst>
                </a:hlinkClick>
              </a:rPr>
              <a:t>ракетостроении</a:t>
            </a:r>
            <a:r>
              <a:rPr lang="ru-RU" spc="-10" dirty="0">
                <a:solidFill>
                  <a:srgbClr val="000000"/>
                </a:solidFill>
                <a:latin typeface="Times New Roman"/>
                <a:cs typeface="Times New Roman"/>
              </a:rPr>
              <a:t>.</a:t>
            </a:r>
            <a:br>
              <a:rPr lang="ru-RU" spc="-10" dirty="0">
                <a:solidFill>
                  <a:srgbClr val="000000"/>
                </a:solidFill>
                <a:latin typeface="Times New Roman"/>
                <a:cs typeface="Times New Roman"/>
              </a:rPr>
            </a:br>
            <a:r>
              <a:rPr lang="ru-RU" spc="-10" dirty="0" err="1">
                <a:solidFill>
                  <a:srgbClr val="000000"/>
                </a:solidFill>
                <a:latin typeface="Times New Roman"/>
                <a:cs typeface="Times New Roman"/>
              </a:rPr>
              <a:t>сновные</a:t>
            </a:r>
            <a:r>
              <a:rPr lang="ru-RU" spc="-10" dirty="0">
                <a:solidFill>
                  <a:srgbClr val="000000"/>
                </a:solidFill>
                <a:latin typeface="Times New Roman"/>
                <a:cs typeface="Times New Roman"/>
              </a:rPr>
              <a:t> этапы применения метода.</a:t>
            </a:r>
            <a:br>
              <a:rPr lang="ru-RU" spc="-10" dirty="0">
                <a:solidFill>
                  <a:srgbClr val="000000"/>
                </a:solidFill>
                <a:latin typeface="Times New Roman"/>
                <a:cs typeface="Times New Roman"/>
              </a:rPr>
            </a:br>
            <a:br>
              <a:rPr lang="ru-RU" spc="-10" dirty="0">
                <a:solidFill>
                  <a:srgbClr val="000000"/>
                </a:solidFill>
                <a:latin typeface="Times New Roman"/>
                <a:cs typeface="Times New Roman"/>
              </a:rPr>
            </a:br>
            <a:r>
              <a:rPr lang="ru-RU" spc="-10" dirty="0">
                <a:solidFill>
                  <a:srgbClr val="000000"/>
                </a:solidFill>
                <a:latin typeface="Times New Roman"/>
                <a:cs typeface="Times New Roman"/>
              </a:rPr>
              <a:t>1. Выясняется цель задачи — поиск вариантов </a:t>
            </a:r>
            <a:r>
              <a:rPr lang="ru-RU" spc="-10" dirty="0">
                <a:solidFill>
                  <a:srgbClr val="000000"/>
                </a:solidFill>
                <a:latin typeface="Times New Roman"/>
                <a:cs typeface="Times New Roman"/>
                <a:hlinkClick r:id="rId5" tooltip="Функционально-физическая схема">
                  <a:extLst>
                    <a:ext uri="{A12FA001-AC4F-418D-AE19-62706E023703}">
                      <ahyp:hlinkClr xmlns:ahyp="http://schemas.microsoft.com/office/drawing/2018/hyperlinkcolor" val="tx"/>
                    </a:ext>
                  </a:extLst>
                </a:hlinkClick>
              </a:rPr>
              <a:t>функциональных схем</a:t>
            </a:r>
            <a:r>
              <a:rPr lang="ru-RU" spc="-10" dirty="0">
                <a:solidFill>
                  <a:srgbClr val="000000"/>
                </a:solidFill>
                <a:latin typeface="Times New Roman"/>
                <a:cs typeface="Times New Roman"/>
              </a:rPr>
              <a:t>, либо </a:t>
            </a:r>
            <a:r>
              <a:rPr lang="ru-RU" spc="-10" dirty="0">
                <a:solidFill>
                  <a:srgbClr val="000000"/>
                </a:solidFill>
                <a:latin typeface="Times New Roman"/>
                <a:cs typeface="Times New Roman"/>
                <a:hlinkClick r:id="rId6" tooltip="Принцип действия">
                  <a:extLst>
                    <a:ext uri="{A12FA001-AC4F-418D-AE19-62706E023703}">
                      <ahyp:hlinkClr xmlns:ahyp="http://schemas.microsoft.com/office/drawing/2018/hyperlinkcolor" val="tx"/>
                    </a:ext>
                  </a:extLst>
                </a:hlinkClick>
              </a:rPr>
              <a:t>принципов действия</a:t>
            </a:r>
            <a:r>
              <a:rPr lang="ru-RU" spc="-10" dirty="0">
                <a:solidFill>
                  <a:srgbClr val="000000"/>
                </a:solidFill>
                <a:latin typeface="Times New Roman"/>
                <a:cs typeface="Times New Roman"/>
              </a:rPr>
              <a:t>, либо </a:t>
            </a:r>
            <a:r>
              <a:rPr lang="ru-RU" spc="-10" dirty="0">
                <a:solidFill>
                  <a:srgbClr val="000000"/>
                </a:solidFill>
                <a:latin typeface="Times New Roman"/>
                <a:cs typeface="Times New Roman"/>
                <a:hlinkClick r:id="rId7" tooltip="Структурная модель">
                  <a:extLst>
                    <a:ext uri="{A12FA001-AC4F-418D-AE19-62706E023703}">
                      <ahyp:hlinkClr xmlns:ahyp="http://schemas.microsoft.com/office/drawing/2018/hyperlinkcolor" val="tx"/>
                    </a:ext>
                  </a:extLst>
                </a:hlinkClick>
              </a:rPr>
              <a:t>структурных схем</a:t>
            </a:r>
            <a:r>
              <a:rPr lang="ru-RU" spc="-10" dirty="0">
                <a:solidFill>
                  <a:srgbClr val="000000"/>
                </a:solidFill>
                <a:latin typeface="Times New Roman"/>
                <a:cs typeface="Times New Roman"/>
              </a:rPr>
              <a:t>, либо конструктивных разновидностей разрабатываемой системы. Возможно исследование одновременно по нескольким признакам.</a:t>
            </a:r>
            <a:br>
              <a:rPr lang="ru-RU" spc="-10" dirty="0">
                <a:solidFill>
                  <a:srgbClr val="000000"/>
                </a:solidFill>
                <a:latin typeface="Times New Roman"/>
                <a:cs typeface="Times New Roman"/>
              </a:rPr>
            </a:br>
            <a:r>
              <a:rPr lang="ru-RU" spc="-10" dirty="0">
                <a:solidFill>
                  <a:srgbClr val="000000"/>
                </a:solidFill>
                <a:latin typeface="Times New Roman"/>
                <a:cs typeface="Times New Roman"/>
              </a:rPr>
              <a:t>2. Выделяют узловые точки (оси, отдельные части задачи), которые характеризуют разрабатываемую систему с позиции ранее сформулированной цели. Это могут быть частные функции подсистем, принципы их работы, их форма, расположение, характеристики и свойства (состояние вещества и энергии, вид совершаемого движения, физические, химические, биологические, психологические, потребительские свойства и т. д</a:t>
            </a:r>
            <a:endParaRPr spc="-10" dirty="0">
              <a:solidFill>
                <a:srgbClr val="000000"/>
              </a:solidFill>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524000" y="1"/>
            <a:ext cx="1502664" cy="969263"/>
          </a:xfrm>
          <a:prstGeom prst="rect">
            <a:avLst/>
          </a:prstGeom>
        </p:spPr>
      </p:pic>
      <p:sp>
        <p:nvSpPr>
          <p:cNvPr id="4" name="object 4"/>
          <p:cNvSpPr txBox="1">
            <a:spLocks noGrp="1"/>
          </p:cNvSpPr>
          <p:nvPr>
            <p:ph type="title"/>
          </p:nvPr>
        </p:nvSpPr>
        <p:spPr>
          <a:xfrm>
            <a:off x="1828800" y="1066800"/>
            <a:ext cx="8458200" cy="4998804"/>
          </a:xfrm>
          <a:prstGeom prst="rect">
            <a:avLst/>
          </a:prstGeom>
        </p:spPr>
        <p:txBody>
          <a:bodyPr vert="horz" wrap="square" lIns="0" tIns="12700" rIns="0" bIns="0" rtlCol="0">
            <a:spAutoFit/>
          </a:bodyPr>
          <a:lstStyle/>
          <a:p>
            <a:pPr marL="12700" algn="l">
              <a:spcBef>
                <a:spcPts val="100"/>
              </a:spcBef>
            </a:pPr>
            <a:r>
              <a:rPr lang="ru-RU" spc="-10" dirty="0">
                <a:solidFill>
                  <a:srgbClr val="000000"/>
                </a:solidFill>
                <a:latin typeface="Times New Roman"/>
                <a:cs typeface="Times New Roman"/>
              </a:rPr>
              <a:t>3. Для каждой узловой точки предлагаются варианты решений: либо исходя из личного опыта (зависит от эрудиции), либо беря их из справочников и банков (баз) данных (то есть на каждую ось нанизываются возможные решения, по аналогии со счетами).</a:t>
            </a:r>
            <a:br>
              <a:rPr lang="ru-RU" spc="-10" dirty="0">
                <a:solidFill>
                  <a:srgbClr val="000000"/>
                </a:solidFill>
                <a:latin typeface="Times New Roman"/>
                <a:cs typeface="Times New Roman"/>
              </a:rPr>
            </a:br>
            <a:r>
              <a:rPr lang="ru-RU" spc="-10" dirty="0">
                <a:solidFill>
                  <a:srgbClr val="000000"/>
                </a:solidFill>
                <a:latin typeface="Times New Roman"/>
                <a:cs typeface="Times New Roman"/>
              </a:rPr>
              <a:t>Варианты должны охватывать всю область возможных решений для данной узловой точки. Но чтобы задача была обозримой, рекомендуется сначала выделять укрупненно-обобщенные группы вариантов, которые при необходимости впоследствии конкретизируются.  Варианты могут быть не только реальные, но и фантастические.</a:t>
            </a:r>
            <a:br>
              <a:rPr lang="ru-RU" spc="-10" dirty="0">
                <a:solidFill>
                  <a:srgbClr val="000000"/>
                </a:solidFill>
                <a:latin typeface="Times New Roman"/>
                <a:cs typeface="Times New Roman"/>
              </a:rPr>
            </a:br>
            <a:br>
              <a:rPr lang="ru-RU" spc="-10" dirty="0">
                <a:solidFill>
                  <a:srgbClr val="000000"/>
                </a:solidFill>
                <a:latin typeface="Times New Roman"/>
                <a:cs typeface="Times New Roman"/>
              </a:rPr>
            </a:br>
            <a:r>
              <a:rPr lang="ru-RU" spc="-10" dirty="0">
                <a:solidFill>
                  <a:srgbClr val="000000"/>
                </a:solidFill>
                <a:latin typeface="Times New Roman"/>
                <a:cs typeface="Times New Roman"/>
              </a:rPr>
              <a:t>4. Проводят полный перебор всех вариантов решений (каждый раз берут по одному варианту для каждой оси) с проверкой комбинаций на соответствие условиям задачи, на несовместимость отдельных вариантов в предлагаемой их общей группе, на реализуемость и иные условия.</a:t>
            </a:r>
            <a:br>
              <a:rPr lang="ru-RU" spc="-10" dirty="0">
                <a:solidFill>
                  <a:srgbClr val="000000"/>
                </a:solidFill>
                <a:latin typeface="Times New Roman"/>
                <a:cs typeface="Times New Roman"/>
              </a:rPr>
            </a:br>
            <a:r>
              <a:rPr lang="ru-RU" spc="-10" dirty="0">
                <a:solidFill>
                  <a:srgbClr val="000000"/>
                </a:solidFill>
                <a:latin typeface="Times New Roman"/>
                <a:cs typeface="Times New Roman"/>
              </a:rPr>
              <a:t>При необходимости для выбранных решений можно повторить морфологический анализ, конкретизируя узлы (оси) и варианты. Морфологический анализ удобнее и нагляднее проводить с применением морфологических таблиц (ящиков).</a:t>
            </a:r>
            <a:br>
              <a:rPr lang="ru-RU" dirty="0"/>
            </a:br>
            <a:endParaRPr dirty="0">
              <a:latin typeface="Times New Roman"/>
              <a:cs typeface="Times New Roman"/>
            </a:endParaRPr>
          </a:p>
        </p:txBody>
      </p:sp>
    </p:spTree>
    <p:extLst>
      <p:ext uri="{BB962C8B-B14F-4D97-AF65-F5344CB8AC3E}">
        <p14:creationId xmlns:p14="http://schemas.microsoft.com/office/powerpoint/2010/main" val="1834547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sp>
        <p:nvSpPr>
          <p:cNvPr id="23" name="object 23"/>
          <p:cNvSpPr txBox="1"/>
          <p:nvPr/>
        </p:nvSpPr>
        <p:spPr>
          <a:xfrm>
            <a:off x="1673351" y="1752601"/>
            <a:ext cx="8790940" cy="2983509"/>
          </a:xfrm>
          <a:prstGeom prst="rect">
            <a:avLst/>
          </a:prstGeom>
        </p:spPr>
        <p:txBody>
          <a:bodyPr vert="horz" wrap="square" lIns="0" tIns="13335" rIns="0" bIns="0" rtlCol="0">
            <a:spAutoFit/>
          </a:bodyPr>
          <a:lstStyle/>
          <a:p>
            <a:pPr marR="2540" algn="ctr">
              <a:spcBef>
                <a:spcPts val="105"/>
              </a:spcBef>
            </a:pPr>
            <a:r>
              <a:rPr sz="1600" b="1" spc="-15" dirty="0">
                <a:latin typeface="Times New Roman"/>
                <a:cs typeface="Times New Roman"/>
              </a:rPr>
              <a:t>Методы</a:t>
            </a:r>
            <a:r>
              <a:rPr sz="1600" b="1" spc="-25" dirty="0">
                <a:latin typeface="Times New Roman"/>
                <a:cs typeface="Times New Roman"/>
              </a:rPr>
              <a:t> </a:t>
            </a:r>
            <a:r>
              <a:rPr sz="1600" b="1" spc="5" dirty="0">
                <a:latin typeface="Times New Roman"/>
                <a:cs typeface="Times New Roman"/>
              </a:rPr>
              <a:t>типа</a:t>
            </a:r>
            <a:r>
              <a:rPr sz="1600" b="1" spc="-35" dirty="0">
                <a:latin typeface="Times New Roman"/>
                <a:cs typeface="Times New Roman"/>
              </a:rPr>
              <a:t> </a:t>
            </a:r>
            <a:r>
              <a:rPr sz="1600" b="1" spc="-15" dirty="0">
                <a:latin typeface="Times New Roman"/>
                <a:cs typeface="Times New Roman"/>
              </a:rPr>
              <a:t>«мозгового</a:t>
            </a:r>
            <a:r>
              <a:rPr sz="1600" b="1" spc="-50" dirty="0">
                <a:latin typeface="Times New Roman"/>
                <a:cs typeface="Times New Roman"/>
              </a:rPr>
              <a:t> </a:t>
            </a:r>
            <a:r>
              <a:rPr sz="1600" b="1" spc="-5" dirty="0">
                <a:latin typeface="Times New Roman"/>
                <a:cs typeface="Times New Roman"/>
              </a:rPr>
              <a:t>штурма»</a:t>
            </a:r>
            <a:r>
              <a:rPr sz="1600" b="1" spc="-80" dirty="0">
                <a:latin typeface="Times New Roman"/>
                <a:cs typeface="Times New Roman"/>
              </a:rPr>
              <a:t> </a:t>
            </a:r>
            <a:r>
              <a:rPr sz="1600" b="1" dirty="0">
                <a:latin typeface="Times New Roman"/>
                <a:cs typeface="Times New Roman"/>
              </a:rPr>
              <a:t>и</a:t>
            </a:r>
            <a:r>
              <a:rPr sz="1600" b="1" spc="-5" dirty="0">
                <a:latin typeface="Times New Roman"/>
                <a:cs typeface="Times New Roman"/>
              </a:rPr>
              <a:t> выработки</a:t>
            </a:r>
            <a:r>
              <a:rPr sz="1600" b="1" spc="-60" dirty="0">
                <a:latin typeface="Times New Roman"/>
                <a:cs typeface="Times New Roman"/>
              </a:rPr>
              <a:t> </a:t>
            </a:r>
            <a:r>
              <a:rPr sz="1600" b="1" dirty="0">
                <a:latin typeface="Times New Roman"/>
                <a:cs typeface="Times New Roman"/>
              </a:rPr>
              <a:t>коллективных</a:t>
            </a:r>
            <a:r>
              <a:rPr sz="1600" b="1" spc="-75" dirty="0">
                <a:latin typeface="Times New Roman"/>
                <a:cs typeface="Times New Roman"/>
              </a:rPr>
              <a:t> </a:t>
            </a:r>
            <a:r>
              <a:rPr sz="1600" b="1" spc="5" dirty="0">
                <a:latin typeface="Times New Roman"/>
                <a:cs typeface="Times New Roman"/>
              </a:rPr>
              <a:t>решений</a:t>
            </a:r>
            <a:endParaRPr sz="1600" dirty="0">
              <a:latin typeface="Times New Roman"/>
              <a:cs typeface="Times New Roman"/>
            </a:endParaRPr>
          </a:p>
          <a:p>
            <a:pPr>
              <a:spcBef>
                <a:spcPts val="25"/>
              </a:spcBef>
            </a:pPr>
            <a:endParaRPr sz="1650" dirty="0">
              <a:latin typeface="Times New Roman"/>
              <a:cs typeface="Times New Roman"/>
            </a:endParaRPr>
          </a:p>
          <a:p>
            <a:pPr marL="12700" marR="5715" algn="just"/>
            <a:r>
              <a:rPr sz="1600" spc="-20" dirty="0">
                <a:latin typeface="Times New Roman"/>
                <a:cs typeface="Times New Roman"/>
              </a:rPr>
              <a:t>Методы </a:t>
            </a:r>
            <a:r>
              <a:rPr sz="1600" spc="-5" dirty="0">
                <a:latin typeface="Times New Roman"/>
                <a:cs typeface="Times New Roman"/>
              </a:rPr>
              <a:t>данного </a:t>
            </a:r>
            <a:r>
              <a:rPr sz="1600" dirty="0">
                <a:latin typeface="Times New Roman"/>
                <a:cs typeface="Times New Roman"/>
              </a:rPr>
              <a:t>типа </a:t>
            </a:r>
            <a:r>
              <a:rPr sz="1600" spc="-10" dirty="0">
                <a:latin typeface="Times New Roman"/>
                <a:cs typeface="Times New Roman"/>
              </a:rPr>
              <a:t>преследуют </a:t>
            </a:r>
            <a:r>
              <a:rPr sz="1600" dirty="0">
                <a:latin typeface="Times New Roman"/>
                <a:cs typeface="Times New Roman"/>
              </a:rPr>
              <a:t>основную </a:t>
            </a:r>
            <a:r>
              <a:rPr sz="1600" spc="-5" dirty="0">
                <a:latin typeface="Times New Roman"/>
                <a:cs typeface="Times New Roman"/>
              </a:rPr>
              <a:t>цель </a:t>
            </a:r>
            <a:r>
              <a:rPr sz="1600" spc="5" dirty="0">
                <a:latin typeface="Times New Roman"/>
                <a:cs typeface="Times New Roman"/>
              </a:rPr>
              <a:t>– </a:t>
            </a:r>
            <a:r>
              <a:rPr sz="1600" spc="-5" dirty="0">
                <a:latin typeface="Times New Roman"/>
                <a:cs typeface="Times New Roman"/>
              </a:rPr>
              <a:t>поиск новых </a:t>
            </a:r>
            <a:r>
              <a:rPr sz="1600" spc="-10" dirty="0">
                <a:latin typeface="Times New Roman"/>
                <a:cs typeface="Times New Roman"/>
              </a:rPr>
              <a:t>идей, </a:t>
            </a:r>
            <a:r>
              <a:rPr sz="1600" spc="5" dirty="0">
                <a:latin typeface="Times New Roman"/>
                <a:cs typeface="Times New Roman"/>
              </a:rPr>
              <a:t>их </a:t>
            </a:r>
            <a:r>
              <a:rPr sz="1600" spc="-15" dirty="0">
                <a:latin typeface="Times New Roman"/>
                <a:cs typeface="Times New Roman"/>
              </a:rPr>
              <a:t>широкое </a:t>
            </a:r>
            <a:r>
              <a:rPr sz="1600" spc="-10" dirty="0">
                <a:latin typeface="Times New Roman"/>
                <a:cs typeface="Times New Roman"/>
              </a:rPr>
              <a:t>обсуждение </a:t>
            </a:r>
            <a:r>
              <a:rPr sz="1600" spc="5" dirty="0">
                <a:latin typeface="Times New Roman"/>
                <a:cs typeface="Times New Roman"/>
              </a:rPr>
              <a:t>и </a:t>
            </a:r>
            <a:r>
              <a:rPr sz="1600" spc="10" dirty="0">
                <a:latin typeface="Times New Roman"/>
                <a:cs typeface="Times New Roman"/>
              </a:rPr>
              <a:t> </a:t>
            </a:r>
            <a:r>
              <a:rPr sz="1600" spc="-15" dirty="0">
                <a:latin typeface="Times New Roman"/>
                <a:cs typeface="Times New Roman"/>
              </a:rPr>
              <a:t>конструктивную </a:t>
            </a:r>
            <a:r>
              <a:rPr sz="1600" spc="-25" dirty="0">
                <a:latin typeface="Times New Roman"/>
                <a:cs typeface="Times New Roman"/>
              </a:rPr>
              <a:t>критику. </a:t>
            </a:r>
            <a:r>
              <a:rPr sz="1600" spc="-5" dirty="0">
                <a:solidFill>
                  <a:srgbClr val="FF0000"/>
                </a:solidFill>
                <a:latin typeface="Times New Roman"/>
                <a:cs typeface="Times New Roman"/>
              </a:rPr>
              <a:t>Основная гипотеза заключается </a:t>
            </a:r>
            <a:r>
              <a:rPr sz="1600" dirty="0">
                <a:solidFill>
                  <a:srgbClr val="FF0000"/>
                </a:solidFill>
                <a:latin typeface="Times New Roman"/>
                <a:cs typeface="Times New Roman"/>
              </a:rPr>
              <a:t>в </a:t>
            </a:r>
            <a:r>
              <a:rPr sz="1600" spc="-15" dirty="0">
                <a:solidFill>
                  <a:srgbClr val="FF0000"/>
                </a:solidFill>
                <a:latin typeface="Times New Roman"/>
                <a:cs typeface="Times New Roman"/>
              </a:rPr>
              <a:t>предположении, </a:t>
            </a:r>
            <a:r>
              <a:rPr sz="1600" spc="-10" dirty="0">
                <a:solidFill>
                  <a:srgbClr val="FF0000"/>
                </a:solidFill>
                <a:latin typeface="Times New Roman"/>
                <a:cs typeface="Times New Roman"/>
              </a:rPr>
              <a:t>что </a:t>
            </a:r>
            <a:r>
              <a:rPr sz="1600" spc="-5" dirty="0">
                <a:solidFill>
                  <a:srgbClr val="FF0000"/>
                </a:solidFill>
                <a:latin typeface="Times New Roman"/>
                <a:cs typeface="Times New Roman"/>
              </a:rPr>
              <a:t>среди </a:t>
            </a:r>
            <a:r>
              <a:rPr sz="1600" spc="-10" dirty="0">
                <a:solidFill>
                  <a:srgbClr val="FF0000"/>
                </a:solidFill>
                <a:latin typeface="Times New Roman"/>
                <a:cs typeface="Times New Roman"/>
              </a:rPr>
              <a:t>большого </a:t>
            </a:r>
            <a:r>
              <a:rPr sz="1600" spc="-5" dirty="0">
                <a:solidFill>
                  <a:srgbClr val="FF0000"/>
                </a:solidFill>
                <a:latin typeface="Times New Roman"/>
                <a:cs typeface="Times New Roman"/>
              </a:rPr>
              <a:t> </a:t>
            </a:r>
            <a:r>
              <a:rPr sz="1600" dirty="0">
                <a:solidFill>
                  <a:srgbClr val="FF0000"/>
                </a:solidFill>
                <a:latin typeface="Times New Roman"/>
                <a:cs typeface="Times New Roman"/>
              </a:rPr>
              <a:t>числа</a:t>
            </a:r>
            <a:r>
              <a:rPr sz="1600" spc="-5" dirty="0">
                <a:solidFill>
                  <a:srgbClr val="FF0000"/>
                </a:solidFill>
                <a:latin typeface="Times New Roman"/>
                <a:cs typeface="Times New Roman"/>
              </a:rPr>
              <a:t> идей</a:t>
            </a:r>
            <a:r>
              <a:rPr sz="1600" spc="10" dirty="0">
                <a:solidFill>
                  <a:srgbClr val="FF0000"/>
                </a:solidFill>
                <a:latin typeface="Times New Roman"/>
                <a:cs typeface="Times New Roman"/>
              </a:rPr>
              <a:t> </a:t>
            </a:r>
            <a:r>
              <a:rPr sz="1600" spc="-5" dirty="0">
                <a:solidFill>
                  <a:srgbClr val="FF0000"/>
                </a:solidFill>
                <a:latin typeface="Times New Roman"/>
                <a:cs typeface="Times New Roman"/>
              </a:rPr>
              <a:t>имеются, </a:t>
            </a:r>
            <a:r>
              <a:rPr sz="1600" dirty="0">
                <a:solidFill>
                  <a:srgbClr val="FF0000"/>
                </a:solidFill>
                <a:latin typeface="Times New Roman"/>
                <a:cs typeface="Times New Roman"/>
              </a:rPr>
              <a:t>по</a:t>
            </a:r>
            <a:r>
              <a:rPr sz="1600" spc="-5" dirty="0">
                <a:solidFill>
                  <a:srgbClr val="FF0000"/>
                </a:solidFill>
                <a:latin typeface="Times New Roman"/>
                <a:cs typeface="Times New Roman"/>
              </a:rPr>
              <a:t> меньшей</a:t>
            </a:r>
            <a:r>
              <a:rPr sz="1600" spc="10" dirty="0">
                <a:solidFill>
                  <a:srgbClr val="FF0000"/>
                </a:solidFill>
                <a:latin typeface="Times New Roman"/>
                <a:cs typeface="Times New Roman"/>
              </a:rPr>
              <a:t> </a:t>
            </a:r>
            <a:r>
              <a:rPr sz="1600" spc="-10" dirty="0">
                <a:solidFill>
                  <a:srgbClr val="FF0000"/>
                </a:solidFill>
                <a:latin typeface="Times New Roman"/>
                <a:cs typeface="Times New Roman"/>
              </a:rPr>
              <a:t>мере,</a:t>
            </a:r>
            <a:r>
              <a:rPr sz="1600" spc="20" dirty="0">
                <a:solidFill>
                  <a:srgbClr val="FF0000"/>
                </a:solidFill>
                <a:latin typeface="Times New Roman"/>
                <a:cs typeface="Times New Roman"/>
              </a:rPr>
              <a:t> </a:t>
            </a:r>
            <a:r>
              <a:rPr sz="1600" spc="-15" dirty="0">
                <a:solidFill>
                  <a:srgbClr val="FF0000"/>
                </a:solidFill>
                <a:latin typeface="Times New Roman"/>
                <a:cs typeface="Times New Roman"/>
              </a:rPr>
              <a:t>несколько</a:t>
            </a:r>
            <a:r>
              <a:rPr sz="1600" spc="-50" dirty="0">
                <a:solidFill>
                  <a:srgbClr val="FF0000"/>
                </a:solidFill>
                <a:latin typeface="Times New Roman"/>
                <a:cs typeface="Times New Roman"/>
              </a:rPr>
              <a:t> </a:t>
            </a:r>
            <a:r>
              <a:rPr sz="1600" spc="-15" dirty="0">
                <a:solidFill>
                  <a:srgbClr val="FF0000"/>
                </a:solidFill>
                <a:latin typeface="Times New Roman"/>
                <a:cs typeface="Times New Roman"/>
              </a:rPr>
              <a:t>хороших.</a:t>
            </a:r>
            <a:endParaRPr sz="1600" dirty="0">
              <a:latin typeface="Times New Roman"/>
              <a:cs typeface="Times New Roman"/>
            </a:endParaRPr>
          </a:p>
          <a:p>
            <a:pPr>
              <a:spcBef>
                <a:spcPts val="25"/>
              </a:spcBef>
            </a:pPr>
            <a:endParaRPr sz="1650" dirty="0">
              <a:latin typeface="Times New Roman"/>
              <a:cs typeface="Times New Roman"/>
            </a:endParaRPr>
          </a:p>
          <a:p>
            <a:pPr marL="64135"/>
            <a:r>
              <a:rPr sz="1600" u="sng" dirty="0">
                <a:uFill>
                  <a:solidFill>
                    <a:srgbClr val="000000"/>
                  </a:solidFill>
                </a:uFill>
                <a:latin typeface="Times New Roman"/>
                <a:cs typeface="Times New Roman"/>
              </a:rPr>
              <a:t>При</a:t>
            </a:r>
            <a:r>
              <a:rPr sz="1600" u="sng" spc="-5" dirty="0">
                <a:uFill>
                  <a:solidFill>
                    <a:srgbClr val="000000"/>
                  </a:solidFill>
                </a:uFill>
                <a:latin typeface="Times New Roman"/>
                <a:cs typeface="Times New Roman"/>
              </a:rPr>
              <a:t> проведении</a:t>
            </a:r>
            <a:r>
              <a:rPr sz="1600" u="sng" spc="-20" dirty="0">
                <a:uFill>
                  <a:solidFill>
                    <a:srgbClr val="000000"/>
                  </a:solidFill>
                </a:uFill>
                <a:latin typeface="Times New Roman"/>
                <a:cs typeface="Times New Roman"/>
              </a:rPr>
              <a:t> </a:t>
            </a:r>
            <a:r>
              <a:rPr sz="1600" u="sng" spc="-10" dirty="0">
                <a:uFill>
                  <a:solidFill>
                    <a:srgbClr val="000000"/>
                  </a:solidFill>
                </a:uFill>
                <a:latin typeface="Times New Roman"/>
                <a:cs typeface="Times New Roman"/>
              </a:rPr>
              <a:t>обсуждений</a:t>
            </a:r>
            <a:r>
              <a:rPr sz="1600" u="sng" spc="40" dirty="0">
                <a:uFill>
                  <a:solidFill>
                    <a:srgbClr val="000000"/>
                  </a:solidFill>
                </a:uFill>
                <a:latin typeface="Times New Roman"/>
                <a:cs typeface="Times New Roman"/>
              </a:rPr>
              <a:t> </a:t>
            </a:r>
            <a:r>
              <a:rPr sz="1600" u="sng" dirty="0">
                <a:uFill>
                  <a:solidFill>
                    <a:srgbClr val="000000"/>
                  </a:solidFill>
                </a:uFill>
                <a:latin typeface="Times New Roman"/>
                <a:cs typeface="Times New Roman"/>
              </a:rPr>
              <a:t>по </a:t>
            </a:r>
            <a:r>
              <a:rPr sz="1600" u="sng" spc="-15" dirty="0">
                <a:uFill>
                  <a:solidFill>
                    <a:srgbClr val="000000"/>
                  </a:solidFill>
                </a:uFill>
                <a:latin typeface="Times New Roman"/>
                <a:cs typeface="Times New Roman"/>
              </a:rPr>
              <a:t>исследуемой</a:t>
            </a:r>
            <a:r>
              <a:rPr sz="1600" u="sng" spc="95" dirty="0">
                <a:uFill>
                  <a:solidFill>
                    <a:srgbClr val="000000"/>
                  </a:solidFill>
                </a:uFill>
                <a:latin typeface="Times New Roman"/>
                <a:cs typeface="Times New Roman"/>
              </a:rPr>
              <a:t> </a:t>
            </a:r>
            <a:r>
              <a:rPr sz="1600" u="sng" spc="-10" dirty="0">
                <a:uFill>
                  <a:solidFill>
                    <a:srgbClr val="000000"/>
                  </a:solidFill>
                </a:uFill>
                <a:latin typeface="Times New Roman"/>
                <a:cs typeface="Times New Roman"/>
              </a:rPr>
              <a:t>проблеме</a:t>
            </a:r>
            <a:r>
              <a:rPr sz="1600" u="sng" spc="20" dirty="0">
                <a:uFill>
                  <a:solidFill>
                    <a:srgbClr val="000000"/>
                  </a:solidFill>
                </a:uFill>
                <a:latin typeface="Times New Roman"/>
                <a:cs typeface="Times New Roman"/>
              </a:rPr>
              <a:t> </a:t>
            </a:r>
            <a:r>
              <a:rPr sz="1600" u="sng" dirty="0">
                <a:uFill>
                  <a:solidFill>
                    <a:srgbClr val="000000"/>
                  </a:solidFill>
                </a:uFill>
                <a:latin typeface="Times New Roman"/>
                <a:cs typeface="Times New Roman"/>
              </a:rPr>
              <a:t>применяются </a:t>
            </a:r>
            <a:r>
              <a:rPr sz="1600" u="sng" spc="-10" dirty="0">
                <a:uFill>
                  <a:solidFill>
                    <a:srgbClr val="000000"/>
                  </a:solidFill>
                </a:uFill>
                <a:latin typeface="Times New Roman"/>
                <a:cs typeface="Times New Roman"/>
              </a:rPr>
              <a:t>следующие</a:t>
            </a:r>
            <a:r>
              <a:rPr sz="1600" u="sng" spc="55" dirty="0">
                <a:uFill>
                  <a:solidFill>
                    <a:srgbClr val="000000"/>
                  </a:solidFill>
                </a:uFill>
                <a:latin typeface="Times New Roman"/>
                <a:cs typeface="Times New Roman"/>
              </a:rPr>
              <a:t> </a:t>
            </a:r>
            <a:r>
              <a:rPr sz="1600" u="sng" spc="5" dirty="0">
                <a:uFill>
                  <a:solidFill>
                    <a:srgbClr val="000000"/>
                  </a:solidFill>
                </a:uFill>
                <a:latin typeface="Times New Roman"/>
                <a:cs typeface="Times New Roman"/>
              </a:rPr>
              <a:t>правила</a:t>
            </a:r>
            <a:r>
              <a:rPr sz="1600" spc="5" dirty="0">
                <a:latin typeface="Times New Roman"/>
                <a:cs typeface="Times New Roman"/>
              </a:rPr>
              <a:t>:</a:t>
            </a:r>
            <a:endParaRPr sz="1600" dirty="0">
              <a:latin typeface="Times New Roman"/>
              <a:cs typeface="Times New Roman"/>
            </a:endParaRPr>
          </a:p>
          <a:p>
            <a:pPr marL="231775" indent="-168275">
              <a:buChar char="-"/>
              <a:tabLst>
                <a:tab pos="232410" algn="l"/>
              </a:tabLst>
            </a:pPr>
            <a:r>
              <a:rPr sz="1600" spc="-15" dirty="0">
                <a:latin typeface="Times New Roman"/>
                <a:cs typeface="Times New Roman"/>
              </a:rPr>
              <a:t>сформулировать</a:t>
            </a:r>
            <a:r>
              <a:rPr sz="1600" spc="35" dirty="0">
                <a:latin typeface="Times New Roman"/>
                <a:cs typeface="Times New Roman"/>
              </a:rPr>
              <a:t> </a:t>
            </a:r>
            <a:r>
              <a:rPr sz="1600" spc="-10" dirty="0">
                <a:latin typeface="Times New Roman"/>
                <a:cs typeface="Times New Roman"/>
              </a:rPr>
              <a:t>проблему</a:t>
            </a:r>
            <a:r>
              <a:rPr sz="1600" spc="30" dirty="0">
                <a:latin typeface="Times New Roman"/>
                <a:cs typeface="Times New Roman"/>
              </a:rPr>
              <a:t> </a:t>
            </a:r>
            <a:r>
              <a:rPr sz="1600" dirty="0">
                <a:latin typeface="Times New Roman"/>
                <a:cs typeface="Times New Roman"/>
              </a:rPr>
              <a:t>в </a:t>
            </a:r>
            <a:r>
              <a:rPr sz="1600" spc="5" dirty="0">
                <a:latin typeface="Times New Roman"/>
                <a:cs typeface="Times New Roman"/>
              </a:rPr>
              <a:t>основных</a:t>
            </a:r>
            <a:r>
              <a:rPr sz="1600" spc="-15" dirty="0">
                <a:latin typeface="Times New Roman"/>
                <a:cs typeface="Times New Roman"/>
              </a:rPr>
              <a:t> </a:t>
            </a:r>
            <a:r>
              <a:rPr sz="1600" spc="-5" dirty="0">
                <a:latin typeface="Times New Roman"/>
                <a:cs typeface="Times New Roman"/>
              </a:rPr>
              <a:t>терминах,</a:t>
            </a:r>
            <a:r>
              <a:rPr sz="1600" dirty="0">
                <a:latin typeface="Times New Roman"/>
                <a:cs typeface="Times New Roman"/>
              </a:rPr>
              <a:t> </a:t>
            </a:r>
            <a:r>
              <a:rPr sz="1600" spc="-5" dirty="0">
                <a:latin typeface="Times New Roman"/>
                <a:cs typeface="Times New Roman"/>
              </a:rPr>
              <a:t>выделив</a:t>
            </a:r>
            <a:r>
              <a:rPr sz="1600" dirty="0">
                <a:latin typeface="Times New Roman"/>
                <a:cs typeface="Times New Roman"/>
              </a:rPr>
              <a:t> </a:t>
            </a:r>
            <a:r>
              <a:rPr sz="1600" spc="-5" dirty="0">
                <a:latin typeface="Times New Roman"/>
                <a:cs typeface="Times New Roman"/>
              </a:rPr>
              <a:t>единственный</a:t>
            </a:r>
            <a:r>
              <a:rPr sz="1600" dirty="0">
                <a:latin typeface="Times New Roman"/>
                <a:cs typeface="Times New Roman"/>
              </a:rPr>
              <a:t> </a:t>
            </a:r>
            <a:r>
              <a:rPr sz="1600" spc="5" dirty="0">
                <a:latin typeface="Times New Roman"/>
                <a:cs typeface="Times New Roman"/>
              </a:rPr>
              <a:t>центральный</a:t>
            </a:r>
            <a:r>
              <a:rPr sz="1600" spc="-35" dirty="0">
                <a:latin typeface="Times New Roman"/>
                <a:cs typeface="Times New Roman"/>
              </a:rPr>
              <a:t> </a:t>
            </a:r>
            <a:r>
              <a:rPr sz="1600" spc="-10" dirty="0">
                <a:latin typeface="Times New Roman"/>
                <a:cs typeface="Times New Roman"/>
              </a:rPr>
              <a:t>пункт;</a:t>
            </a:r>
            <a:endParaRPr sz="1600" dirty="0">
              <a:latin typeface="Times New Roman"/>
              <a:cs typeface="Times New Roman"/>
            </a:endParaRPr>
          </a:p>
          <a:p>
            <a:pPr marL="231775" indent="-168275">
              <a:spcBef>
                <a:spcPts val="5"/>
              </a:spcBef>
              <a:buChar char="-"/>
              <a:tabLst>
                <a:tab pos="232410" algn="l"/>
              </a:tabLst>
            </a:pPr>
            <a:r>
              <a:rPr sz="1600" dirty="0">
                <a:latin typeface="Times New Roman"/>
                <a:cs typeface="Times New Roman"/>
              </a:rPr>
              <a:t>не</a:t>
            </a:r>
            <a:r>
              <a:rPr sz="1600" spc="15" dirty="0">
                <a:latin typeface="Times New Roman"/>
                <a:cs typeface="Times New Roman"/>
              </a:rPr>
              <a:t> </a:t>
            </a:r>
            <a:r>
              <a:rPr sz="1600" spc="-10" dirty="0">
                <a:latin typeface="Times New Roman"/>
                <a:cs typeface="Times New Roman"/>
              </a:rPr>
              <a:t>объявлять</a:t>
            </a:r>
            <a:r>
              <a:rPr sz="1600" spc="-35" dirty="0">
                <a:latin typeface="Times New Roman"/>
                <a:cs typeface="Times New Roman"/>
              </a:rPr>
              <a:t> </a:t>
            </a:r>
            <a:r>
              <a:rPr sz="1600" spc="-5" dirty="0">
                <a:latin typeface="Times New Roman"/>
                <a:cs typeface="Times New Roman"/>
              </a:rPr>
              <a:t>идею</a:t>
            </a:r>
            <a:r>
              <a:rPr sz="1600" spc="10" dirty="0">
                <a:latin typeface="Times New Roman"/>
                <a:cs typeface="Times New Roman"/>
              </a:rPr>
              <a:t> </a:t>
            </a:r>
            <a:r>
              <a:rPr sz="1600" spc="-15" dirty="0">
                <a:latin typeface="Times New Roman"/>
                <a:cs typeface="Times New Roman"/>
              </a:rPr>
              <a:t>ложной</a:t>
            </a:r>
            <a:r>
              <a:rPr sz="1600" spc="45" dirty="0">
                <a:latin typeface="Times New Roman"/>
                <a:cs typeface="Times New Roman"/>
              </a:rPr>
              <a:t> </a:t>
            </a:r>
            <a:r>
              <a:rPr sz="1600" dirty="0">
                <a:latin typeface="Times New Roman"/>
                <a:cs typeface="Times New Roman"/>
              </a:rPr>
              <a:t>и</a:t>
            </a:r>
            <a:r>
              <a:rPr sz="1600" spc="-5" dirty="0">
                <a:latin typeface="Times New Roman"/>
                <a:cs typeface="Times New Roman"/>
              </a:rPr>
              <a:t> </a:t>
            </a:r>
            <a:r>
              <a:rPr sz="1600" dirty="0">
                <a:latin typeface="Times New Roman"/>
                <a:cs typeface="Times New Roman"/>
              </a:rPr>
              <a:t>не</a:t>
            </a:r>
            <a:r>
              <a:rPr sz="1600" spc="15" dirty="0">
                <a:latin typeface="Times New Roman"/>
                <a:cs typeface="Times New Roman"/>
              </a:rPr>
              <a:t> </a:t>
            </a:r>
            <a:r>
              <a:rPr sz="1600" dirty="0">
                <a:latin typeface="Times New Roman"/>
                <a:cs typeface="Times New Roman"/>
              </a:rPr>
              <a:t>прекращать</a:t>
            </a:r>
            <a:r>
              <a:rPr sz="1600" spc="-80" dirty="0">
                <a:latin typeface="Times New Roman"/>
                <a:cs typeface="Times New Roman"/>
              </a:rPr>
              <a:t> </a:t>
            </a:r>
            <a:r>
              <a:rPr sz="1600" spc="-5" dirty="0">
                <a:latin typeface="Times New Roman"/>
                <a:cs typeface="Times New Roman"/>
              </a:rPr>
              <a:t>исследование</a:t>
            </a:r>
            <a:r>
              <a:rPr sz="1600" dirty="0">
                <a:latin typeface="Times New Roman"/>
                <a:cs typeface="Times New Roman"/>
              </a:rPr>
              <a:t> ни</a:t>
            </a:r>
            <a:r>
              <a:rPr sz="1600" spc="20" dirty="0">
                <a:latin typeface="Times New Roman"/>
                <a:cs typeface="Times New Roman"/>
              </a:rPr>
              <a:t> </a:t>
            </a:r>
            <a:r>
              <a:rPr sz="1600" spc="-15" dirty="0">
                <a:latin typeface="Times New Roman"/>
                <a:cs typeface="Times New Roman"/>
              </a:rPr>
              <a:t>одной</a:t>
            </a:r>
            <a:r>
              <a:rPr sz="1600" spc="20" dirty="0">
                <a:latin typeface="Times New Roman"/>
                <a:cs typeface="Times New Roman"/>
              </a:rPr>
              <a:t> </a:t>
            </a:r>
            <a:r>
              <a:rPr sz="1600" spc="-5" dirty="0">
                <a:latin typeface="Times New Roman"/>
                <a:cs typeface="Times New Roman"/>
              </a:rPr>
              <a:t>идеи;</a:t>
            </a:r>
            <a:endParaRPr sz="1600" dirty="0">
              <a:latin typeface="Times New Roman"/>
              <a:cs typeface="Times New Roman"/>
            </a:endParaRPr>
          </a:p>
          <a:p>
            <a:pPr marL="375285" indent="-311785">
              <a:buChar char="-"/>
              <a:tabLst>
                <a:tab pos="375285" algn="l"/>
                <a:tab pos="375920" algn="l"/>
              </a:tabLst>
            </a:pPr>
            <a:r>
              <a:rPr sz="1600" spc="-15" dirty="0">
                <a:latin typeface="Times New Roman"/>
                <a:cs typeface="Times New Roman"/>
              </a:rPr>
              <a:t>поддерживать</a:t>
            </a:r>
            <a:r>
              <a:rPr sz="1600" spc="575" dirty="0">
                <a:latin typeface="Times New Roman"/>
                <a:cs typeface="Times New Roman"/>
              </a:rPr>
              <a:t> </a:t>
            </a:r>
            <a:r>
              <a:rPr sz="1600" spc="-10" dirty="0">
                <a:latin typeface="Times New Roman"/>
                <a:cs typeface="Times New Roman"/>
              </a:rPr>
              <a:t>идею</a:t>
            </a:r>
            <a:r>
              <a:rPr sz="1600" spc="565" dirty="0">
                <a:latin typeface="Times New Roman"/>
                <a:cs typeface="Times New Roman"/>
              </a:rPr>
              <a:t> </a:t>
            </a:r>
            <a:r>
              <a:rPr sz="1600" spc="-15" dirty="0">
                <a:latin typeface="Times New Roman"/>
                <a:cs typeface="Times New Roman"/>
              </a:rPr>
              <a:t>любого</a:t>
            </a:r>
            <a:r>
              <a:rPr sz="1600" spc="575" dirty="0">
                <a:latin typeface="Times New Roman"/>
                <a:cs typeface="Times New Roman"/>
              </a:rPr>
              <a:t> </a:t>
            </a:r>
            <a:r>
              <a:rPr sz="1600" spc="-10" dirty="0">
                <a:latin typeface="Times New Roman"/>
                <a:cs typeface="Times New Roman"/>
              </a:rPr>
              <a:t>рода,</a:t>
            </a:r>
            <a:r>
              <a:rPr sz="1600" spc="540" dirty="0">
                <a:latin typeface="Times New Roman"/>
                <a:cs typeface="Times New Roman"/>
              </a:rPr>
              <a:t> </a:t>
            </a:r>
            <a:r>
              <a:rPr sz="1600" spc="-5" dirty="0">
                <a:latin typeface="Times New Roman"/>
                <a:cs typeface="Times New Roman"/>
              </a:rPr>
              <a:t>даже</a:t>
            </a:r>
            <a:r>
              <a:rPr sz="1600" spc="545" dirty="0">
                <a:latin typeface="Times New Roman"/>
                <a:cs typeface="Times New Roman"/>
              </a:rPr>
              <a:t> </a:t>
            </a:r>
            <a:r>
              <a:rPr sz="1600" spc="5" dirty="0">
                <a:latin typeface="Times New Roman"/>
                <a:cs typeface="Times New Roman"/>
              </a:rPr>
              <a:t>если </a:t>
            </a:r>
            <a:r>
              <a:rPr sz="1600" spc="165" dirty="0">
                <a:latin typeface="Times New Roman"/>
                <a:cs typeface="Times New Roman"/>
              </a:rPr>
              <a:t> </a:t>
            </a:r>
            <a:r>
              <a:rPr sz="1600" spc="-10" dirty="0">
                <a:latin typeface="Times New Roman"/>
                <a:cs typeface="Times New Roman"/>
              </a:rPr>
              <a:t>ее</a:t>
            </a:r>
            <a:r>
              <a:rPr sz="1600" spc="570" dirty="0">
                <a:latin typeface="Times New Roman"/>
                <a:cs typeface="Times New Roman"/>
              </a:rPr>
              <a:t> </a:t>
            </a:r>
            <a:r>
              <a:rPr sz="1600" dirty="0">
                <a:latin typeface="Times New Roman"/>
                <a:cs typeface="Times New Roman"/>
              </a:rPr>
              <a:t>уместность</a:t>
            </a:r>
            <a:r>
              <a:rPr sz="1600" spc="585" dirty="0">
                <a:latin typeface="Times New Roman"/>
                <a:cs typeface="Times New Roman"/>
              </a:rPr>
              <a:t> </a:t>
            </a:r>
            <a:r>
              <a:rPr sz="1600" spc="-5" dirty="0">
                <a:latin typeface="Times New Roman"/>
                <a:cs typeface="Times New Roman"/>
              </a:rPr>
              <a:t>кажется</a:t>
            </a:r>
            <a:r>
              <a:rPr sz="1600" spc="550" dirty="0">
                <a:latin typeface="Times New Roman"/>
                <a:cs typeface="Times New Roman"/>
              </a:rPr>
              <a:t> </a:t>
            </a:r>
            <a:r>
              <a:rPr sz="1600" dirty="0">
                <a:latin typeface="Times New Roman"/>
                <a:cs typeface="Times New Roman"/>
              </a:rPr>
              <a:t>вам</a:t>
            </a:r>
            <a:r>
              <a:rPr sz="1600" spc="530" dirty="0">
                <a:latin typeface="Times New Roman"/>
                <a:cs typeface="Times New Roman"/>
              </a:rPr>
              <a:t> </a:t>
            </a:r>
            <a:r>
              <a:rPr sz="1600" dirty="0">
                <a:latin typeface="Times New Roman"/>
                <a:cs typeface="Times New Roman"/>
              </a:rPr>
              <a:t>в</a:t>
            </a:r>
            <a:r>
              <a:rPr sz="1600" spc="545" dirty="0">
                <a:latin typeface="Times New Roman"/>
                <a:cs typeface="Times New Roman"/>
              </a:rPr>
              <a:t> </a:t>
            </a:r>
            <a:r>
              <a:rPr sz="1600" spc="5" dirty="0">
                <a:latin typeface="Times New Roman"/>
                <a:cs typeface="Times New Roman"/>
              </a:rPr>
              <a:t>данное </a:t>
            </a:r>
            <a:r>
              <a:rPr sz="1600" spc="135" dirty="0">
                <a:latin typeface="Times New Roman"/>
                <a:cs typeface="Times New Roman"/>
              </a:rPr>
              <a:t> </a:t>
            </a:r>
            <a:r>
              <a:rPr sz="1600" spc="-5" dirty="0">
                <a:latin typeface="Times New Roman"/>
                <a:cs typeface="Times New Roman"/>
              </a:rPr>
              <a:t>время</a:t>
            </a:r>
            <a:endParaRPr sz="1600" dirty="0">
              <a:latin typeface="Times New Roman"/>
              <a:cs typeface="Times New Roman"/>
            </a:endParaRPr>
          </a:p>
          <a:p>
            <a:pPr marL="12700"/>
            <a:r>
              <a:rPr sz="1600" spc="-5" dirty="0">
                <a:latin typeface="Times New Roman"/>
                <a:cs typeface="Times New Roman"/>
              </a:rPr>
              <a:t>сомнительной;</a:t>
            </a:r>
            <a:endParaRPr sz="1600" dirty="0">
              <a:latin typeface="Times New Roman"/>
              <a:cs typeface="Times New Roman"/>
            </a:endParaRPr>
          </a:p>
          <a:p>
            <a:pPr marL="231775" indent="-168275">
              <a:buChar char="-"/>
              <a:tabLst>
                <a:tab pos="232410" algn="l"/>
              </a:tabLst>
            </a:pPr>
            <a:r>
              <a:rPr sz="1600" spc="-10" dirty="0">
                <a:latin typeface="Times New Roman"/>
                <a:cs typeface="Times New Roman"/>
              </a:rPr>
              <a:t>оказывать</a:t>
            </a:r>
            <a:r>
              <a:rPr sz="1600" spc="-25" dirty="0">
                <a:latin typeface="Times New Roman"/>
                <a:cs typeface="Times New Roman"/>
              </a:rPr>
              <a:t> </a:t>
            </a:r>
            <a:r>
              <a:rPr sz="1600" spc="-10" dirty="0">
                <a:latin typeface="Times New Roman"/>
                <a:cs typeface="Times New Roman"/>
              </a:rPr>
              <a:t>поддержку</a:t>
            </a:r>
            <a:r>
              <a:rPr sz="1600" spc="5" dirty="0">
                <a:latin typeface="Times New Roman"/>
                <a:cs typeface="Times New Roman"/>
              </a:rPr>
              <a:t> </a:t>
            </a:r>
            <a:r>
              <a:rPr sz="1600" dirty="0">
                <a:latin typeface="Times New Roman"/>
                <a:cs typeface="Times New Roman"/>
              </a:rPr>
              <a:t>и </a:t>
            </a:r>
            <a:r>
              <a:rPr sz="1600" spc="-5" dirty="0">
                <a:latin typeface="Times New Roman"/>
                <a:cs typeface="Times New Roman"/>
              </a:rPr>
              <a:t>поощрение,</a:t>
            </a:r>
            <a:r>
              <a:rPr sz="1600" spc="20" dirty="0">
                <a:latin typeface="Times New Roman"/>
                <a:cs typeface="Times New Roman"/>
              </a:rPr>
              <a:t> </a:t>
            </a:r>
            <a:r>
              <a:rPr sz="1600" spc="-10" dirty="0">
                <a:latin typeface="Times New Roman"/>
                <a:cs typeface="Times New Roman"/>
              </a:rPr>
              <a:t>чтобы</a:t>
            </a:r>
            <a:r>
              <a:rPr sz="1600" spc="15" dirty="0">
                <a:latin typeface="Times New Roman"/>
                <a:cs typeface="Times New Roman"/>
              </a:rPr>
              <a:t> </a:t>
            </a:r>
            <a:r>
              <a:rPr sz="1600" dirty="0">
                <a:latin typeface="Times New Roman"/>
                <a:cs typeface="Times New Roman"/>
              </a:rPr>
              <a:t>освободить</a:t>
            </a:r>
            <a:r>
              <a:rPr sz="1600" spc="-35" dirty="0">
                <a:latin typeface="Times New Roman"/>
                <a:cs typeface="Times New Roman"/>
              </a:rPr>
              <a:t> </a:t>
            </a:r>
            <a:r>
              <a:rPr sz="1600" spc="-10" dirty="0">
                <a:latin typeface="Times New Roman"/>
                <a:cs typeface="Times New Roman"/>
              </a:rPr>
              <a:t>участников</a:t>
            </a:r>
            <a:r>
              <a:rPr sz="1600" spc="-25" dirty="0">
                <a:latin typeface="Times New Roman"/>
                <a:cs typeface="Times New Roman"/>
              </a:rPr>
              <a:t> </a:t>
            </a:r>
            <a:r>
              <a:rPr sz="1600" spc="-10" dirty="0">
                <a:latin typeface="Times New Roman"/>
                <a:cs typeface="Times New Roman"/>
              </a:rPr>
              <a:t>обсуждения</a:t>
            </a:r>
            <a:r>
              <a:rPr sz="1600" spc="45" dirty="0">
                <a:latin typeface="Times New Roman"/>
                <a:cs typeface="Times New Roman"/>
              </a:rPr>
              <a:t> </a:t>
            </a:r>
            <a:r>
              <a:rPr sz="1600" spc="-20" dirty="0">
                <a:latin typeface="Times New Roman"/>
                <a:cs typeface="Times New Roman"/>
              </a:rPr>
              <a:t>от</a:t>
            </a:r>
            <a:r>
              <a:rPr sz="1600" spc="10" dirty="0">
                <a:latin typeface="Times New Roman"/>
                <a:cs typeface="Times New Roman"/>
              </a:rPr>
              <a:t> </a:t>
            </a:r>
            <a:r>
              <a:rPr sz="1600" spc="-5" dirty="0">
                <a:latin typeface="Times New Roman"/>
                <a:cs typeface="Times New Roman"/>
              </a:rPr>
              <a:t>скованности.</a:t>
            </a:r>
            <a:endParaRPr sz="1600" dirty="0">
              <a:latin typeface="Times New Roman"/>
              <a:cs typeface="Times New Roman"/>
            </a:endParaRPr>
          </a:p>
        </p:txBody>
      </p:sp>
    </p:spTree>
    <p:extLst>
      <p:ext uri="{BB962C8B-B14F-4D97-AF65-F5344CB8AC3E}">
        <p14:creationId xmlns:p14="http://schemas.microsoft.com/office/powerpoint/2010/main" val="3213727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sp>
        <p:nvSpPr>
          <p:cNvPr id="25" name="object 25"/>
          <p:cNvSpPr txBox="1"/>
          <p:nvPr/>
        </p:nvSpPr>
        <p:spPr>
          <a:xfrm>
            <a:off x="1822536" y="1092694"/>
            <a:ext cx="8569325" cy="4604850"/>
          </a:xfrm>
          <a:prstGeom prst="rect">
            <a:avLst/>
          </a:prstGeom>
        </p:spPr>
        <p:txBody>
          <a:bodyPr vert="horz" wrap="square" lIns="0" tIns="81280" rIns="0" bIns="0" rtlCol="0">
            <a:spAutoFit/>
          </a:bodyPr>
          <a:lstStyle/>
          <a:p>
            <a:pPr algn="ctr">
              <a:spcBef>
                <a:spcPts val="640"/>
              </a:spcBef>
            </a:pPr>
            <a:r>
              <a:rPr b="1" spc="-10" dirty="0">
                <a:latin typeface="Times New Roman"/>
                <a:cs typeface="Times New Roman"/>
              </a:rPr>
              <a:t>Лингвистические</a:t>
            </a:r>
            <a:r>
              <a:rPr b="1" spc="40" dirty="0">
                <a:latin typeface="Times New Roman"/>
                <a:cs typeface="Times New Roman"/>
              </a:rPr>
              <a:t> </a:t>
            </a:r>
            <a:r>
              <a:rPr b="1" spc="-20" dirty="0">
                <a:latin typeface="Times New Roman"/>
                <a:cs typeface="Times New Roman"/>
              </a:rPr>
              <a:t>методы</a:t>
            </a:r>
            <a:endParaRPr dirty="0">
              <a:latin typeface="Times New Roman"/>
              <a:cs typeface="Times New Roman"/>
            </a:endParaRPr>
          </a:p>
          <a:p>
            <a:pPr marR="5715" algn="r">
              <a:lnSpc>
                <a:spcPts val="1535"/>
              </a:lnSpc>
              <a:spcBef>
                <a:spcPts val="465"/>
              </a:spcBef>
            </a:pPr>
            <a:r>
              <a:rPr sz="1500" spc="-5" dirty="0">
                <a:latin typeface="Times New Roman"/>
                <a:cs typeface="Times New Roman"/>
              </a:rPr>
              <a:t>Лингвистические</a:t>
            </a:r>
            <a:r>
              <a:rPr sz="1500" spc="204" dirty="0">
                <a:latin typeface="Times New Roman"/>
                <a:cs typeface="Times New Roman"/>
              </a:rPr>
              <a:t> </a:t>
            </a:r>
            <a:r>
              <a:rPr sz="1500" spc="-10" dirty="0">
                <a:latin typeface="Times New Roman"/>
                <a:cs typeface="Times New Roman"/>
              </a:rPr>
              <a:t>методы</a:t>
            </a:r>
            <a:r>
              <a:rPr sz="1500" spc="190" dirty="0">
                <a:latin typeface="Times New Roman"/>
                <a:cs typeface="Times New Roman"/>
              </a:rPr>
              <a:t> </a:t>
            </a:r>
            <a:r>
              <a:rPr sz="1500" spc="-5" dirty="0">
                <a:latin typeface="Times New Roman"/>
                <a:cs typeface="Times New Roman"/>
              </a:rPr>
              <a:t>можно</a:t>
            </a:r>
            <a:r>
              <a:rPr sz="1500" spc="170" dirty="0">
                <a:latin typeface="Times New Roman"/>
                <a:cs typeface="Times New Roman"/>
              </a:rPr>
              <a:t> </a:t>
            </a:r>
            <a:r>
              <a:rPr sz="1500" spc="-5" dirty="0">
                <a:latin typeface="Times New Roman"/>
                <a:cs typeface="Times New Roman"/>
              </a:rPr>
              <a:t>разделить</a:t>
            </a:r>
            <a:r>
              <a:rPr sz="1500" spc="215" dirty="0">
                <a:latin typeface="Times New Roman"/>
                <a:cs typeface="Times New Roman"/>
              </a:rPr>
              <a:t> </a:t>
            </a:r>
            <a:r>
              <a:rPr sz="1500" spc="-5" dirty="0">
                <a:latin typeface="Times New Roman"/>
                <a:cs typeface="Times New Roman"/>
              </a:rPr>
              <a:t>на</a:t>
            </a:r>
            <a:r>
              <a:rPr sz="1500" spc="180" dirty="0">
                <a:latin typeface="Times New Roman"/>
                <a:cs typeface="Times New Roman"/>
              </a:rPr>
              <a:t> </a:t>
            </a:r>
            <a:r>
              <a:rPr sz="1500" spc="-10" dirty="0">
                <a:latin typeface="Times New Roman"/>
                <a:cs typeface="Times New Roman"/>
              </a:rPr>
              <a:t>когнитивные</a:t>
            </a:r>
            <a:r>
              <a:rPr sz="1500" spc="204" dirty="0">
                <a:latin typeface="Times New Roman"/>
                <a:cs typeface="Times New Roman"/>
              </a:rPr>
              <a:t> </a:t>
            </a:r>
            <a:r>
              <a:rPr sz="1500" spc="5" dirty="0">
                <a:latin typeface="Times New Roman"/>
                <a:cs typeface="Times New Roman"/>
              </a:rPr>
              <a:t>и</a:t>
            </a:r>
            <a:r>
              <a:rPr sz="1500" spc="185" dirty="0">
                <a:latin typeface="Times New Roman"/>
                <a:cs typeface="Times New Roman"/>
              </a:rPr>
              <a:t> </a:t>
            </a:r>
            <a:r>
              <a:rPr sz="1500" spc="-5" dirty="0">
                <a:latin typeface="Times New Roman"/>
                <a:cs typeface="Times New Roman"/>
              </a:rPr>
              <a:t>семантико-стилистические</a:t>
            </a:r>
            <a:r>
              <a:rPr sz="1500" spc="160" dirty="0">
                <a:latin typeface="Times New Roman"/>
                <a:cs typeface="Times New Roman"/>
              </a:rPr>
              <a:t> </a:t>
            </a:r>
            <a:r>
              <a:rPr sz="1500" spc="-10" dirty="0">
                <a:latin typeface="Times New Roman"/>
                <a:cs typeface="Times New Roman"/>
              </a:rPr>
              <a:t>подгруппы.</a:t>
            </a:r>
            <a:endParaRPr sz="1500" dirty="0">
              <a:latin typeface="Times New Roman"/>
              <a:cs typeface="Times New Roman"/>
            </a:endParaRPr>
          </a:p>
          <a:p>
            <a:pPr marR="6350" algn="r">
              <a:lnSpc>
                <a:spcPts val="1260"/>
              </a:lnSpc>
            </a:pPr>
            <a:r>
              <a:rPr sz="1500" spc="-5" dirty="0">
                <a:latin typeface="Times New Roman"/>
                <a:cs typeface="Times New Roman"/>
              </a:rPr>
              <a:t>Анализируются</a:t>
            </a:r>
            <a:r>
              <a:rPr sz="1500" spc="555" dirty="0">
                <a:latin typeface="Times New Roman"/>
                <a:cs typeface="Times New Roman"/>
              </a:rPr>
              <a:t> </a:t>
            </a:r>
            <a:r>
              <a:rPr sz="1500" dirty="0">
                <a:latin typeface="Times New Roman"/>
                <a:cs typeface="Times New Roman"/>
              </a:rPr>
              <a:t>ментальный</a:t>
            </a:r>
            <a:r>
              <a:rPr sz="1500" spc="555" dirty="0">
                <a:latin typeface="Times New Roman"/>
                <a:cs typeface="Times New Roman"/>
              </a:rPr>
              <a:t> </a:t>
            </a:r>
            <a:r>
              <a:rPr sz="1500" spc="5" dirty="0">
                <a:latin typeface="Times New Roman"/>
                <a:cs typeface="Times New Roman"/>
              </a:rPr>
              <a:t>и </a:t>
            </a:r>
            <a:r>
              <a:rPr sz="1500" spc="200" dirty="0">
                <a:latin typeface="Times New Roman"/>
                <a:cs typeface="Times New Roman"/>
              </a:rPr>
              <a:t> </a:t>
            </a:r>
            <a:r>
              <a:rPr sz="1500" spc="-15" dirty="0">
                <a:latin typeface="Times New Roman"/>
                <a:cs typeface="Times New Roman"/>
              </a:rPr>
              <a:t>языковой</a:t>
            </a:r>
            <a:r>
              <a:rPr sz="1500" spc="565" dirty="0">
                <a:latin typeface="Times New Roman"/>
                <a:cs typeface="Times New Roman"/>
              </a:rPr>
              <a:t> </a:t>
            </a:r>
            <a:r>
              <a:rPr sz="1500" spc="-10" dirty="0">
                <a:latin typeface="Times New Roman"/>
                <a:cs typeface="Times New Roman"/>
              </a:rPr>
              <a:t>феномены.</a:t>
            </a:r>
            <a:r>
              <a:rPr sz="1500" spc="580" dirty="0">
                <a:latin typeface="Times New Roman"/>
                <a:cs typeface="Times New Roman"/>
              </a:rPr>
              <a:t> </a:t>
            </a:r>
            <a:r>
              <a:rPr sz="1500" spc="10" dirty="0">
                <a:latin typeface="Times New Roman"/>
                <a:cs typeface="Times New Roman"/>
              </a:rPr>
              <a:t>А </a:t>
            </a:r>
            <a:r>
              <a:rPr sz="1500" spc="145" dirty="0">
                <a:latin typeface="Times New Roman"/>
                <a:cs typeface="Times New Roman"/>
              </a:rPr>
              <a:t> </a:t>
            </a:r>
            <a:r>
              <a:rPr sz="1500" dirty="0">
                <a:latin typeface="Times New Roman"/>
                <a:cs typeface="Times New Roman"/>
              </a:rPr>
              <a:t>также</a:t>
            </a:r>
            <a:r>
              <a:rPr sz="1500" spc="550" dirty="0">
                <a:latin typeface="Times New Roman"/>
                <a:cs typeface="Times New Roman"/>
              </a:rPr>
              <a:t> </a:t>
            </a:r>
            <a:r>
              <a:rPr sz="1500" spc="-10" dirty="0">
                <a:latin typeface="Times New Roman"/>
                <a:cs typeface="Times New Roman"/>
              </a:rPr>
              <a:t>проводятся</a:t>
            </a:r>
            <a:r>
              <a:rPr sz="1500" spc="555" dirty="0">
                <a:latin typeface="Times New Roman"/>
                <a:cs typeface="Times New Roman"/>
              </a:rPr>
              <a:t> </a:t>
            </a:r>
            <a:r>
              <a:rPr sz="1500" spc="-10" dirty="0">
                <a:latin typeface="Times New Roman"/>
                <a:cs typeface="Times New Roman"/>
              </a:rPr>
              <a:t>исследования</a:t>
            </a:r>
            <a:r>
              <a:rPr sz="1500" spc="570" dirty="0">
                <a:latin typeface="Times New Roman"/>
                <a:cs typeface="Times New Roman"/>
              </a:rPr>
              <a:t> </a:t>
            </a:r>
            <a:r>
              <a:rPr sz="1500" spc="-10" dirty="0">
                <a:latin typeface="Times New Roman"/>
                <a:cs typeface="Times New Roman"/>
              </a:rPr>
              <a:t>языковых,</a:t>
            </a:r>
            <a:endParaRPr sz="1500" dirty="0">
              <a:latin typeface="Times New Roman"/>
              <a:cs typeface="Times New Roman"/>
            </a:endParaRPr>
          </a:p>
          <a:p>
            <a:pPr marL="12700">
              <a:lnSpc>
                <a:spcPts val="1525"/>
              </a:lnSpc>
            </a:pPr>
            <a:r>
              <a:rPr sz="1500" spc="-5" dirty="0">
                <a:latin typeface="Times New Roman"/>
                <a:cs typeface="Times New Roman"/>
              </a:rPr>
              <a:t>текстовых</a:t>
            </a:r>
            <a:r>
              <a:rPr sz="1500" spc="-80" dirty="0">
                <a:latin typeface="Times New Roman"/>
                <a:cs typeface="Times New Roman"/>
              </a:rPr>
              <a:t> </a:t>
            </a:r>
            <a:r>
              <a:rPr sz="1500" dirty="0">
                <a:latin typeface="Times New Roman"/>
                <a:cs typeface="Times New Roman"/>
              </a:rPr>
              <a:t>или</a:t>
            </a:r>
            <a:r>
              <a:rPr sz="1500" spc="-15" dirty="0">
                <a:latin typeface="Times New Roman"/>
                <a:cs typeface="Times New Roman"/>
              </a:rPr>
              <a:t> </a:t>
            </a:r>
            <a:r>
              <a:rPr sz="1500" dirty="0">
                <a:latin typeface="Times New Roman"/>
                <a:cs typeface="Times New Roman"/>
              </a:rPr>
              <a:t>дискурсивных</a:t>
            </a:r>
            <a:r>
              <a:rPr sz="1500" spc="-80" dirty="0">
                <a:latin typeface="Times New Roman"/>
                <a:cs typeface="Times New Roman"/>
              </a:rPr>
              <a:t> </a:t>
            </a:r>
            <a:r>
              <a:rPr sz="1500" dirty="0">
                <a:latin typeface="Times New Roman"/>
                <a:cs typeface="Times New Roman"/>
              </a:rPr>
              <a:t>феноменов.</a:t>
            </a:r>
          </a:p>
          <a:p>
            <a:pPr marR="6350" algn="r">
              <a:lnSpc>
                <a:spcPts val="1535"/>
              </a:lnSpc>
              <a:spcBef>
                <a:spcPts val="455"/>
              </a:spcBef>
            </a:pPr>
            <a:r>
              <a:rPr sz="1500" spc="-10" dirty="0">
                <a:latin typeface="Times New Roman"/>
                <a:cs typeface="Times New Roman"/>
              </a:rPr>
              <a:t>Логические</a:t>
            </a:r>
            <a:r>
              <a:rPr sz="1500" spc="210" dirty="0">
                <a:latin typeface="Times New Roman"/>
                <a:cs typeface="Times New Roman"/>
              </a:rPr>
              <a:t> </a:t>
            </a:r>
            <a:r>
              <a:rPr sz="1500" spc="-15" dirty="0">
                <a:latin typeface="Times New Roman"/>
                <a:cs typeface="Times New Roman"/>
              </a:rPr>
              <a:t>методы</a:t>
            </a:r>
            <a:r>
              <a:rPr sz="1500" spc="220" dirty="0">
                <a:latin typeface="Times New Roman"/>
                <a:cs typeface="Times New Roman"/>
              </a:rPr>
              <a:t> </a:t>
            </a:r>
            <a:r>
              <a:rPr sz="1500" spc="-5" dirty="0">
                <a:latin typeface="Times New Roman"/>
                <a:cs typeface="Times New Roman"/>
              </a:rPr>
              <a:t>исследования</a:t>
            </a:r>
            <a:r>
              <a:rPr sz="1500" spc="215" dirty="0">
                <a:latin typeface="Times New Roman"/>
                <a:cs typeface="Times New Roman"/>
              </a:rPr>
              <a:t> </a:t>
            </a:r>
            <a:r>
              <a:rPr sz="1500" spc="-10" dirty="0">
                <a:latin typeface="Times New Roman"/>
                <a:cs typeface="Times New Roman"/>
              </a:rPr>
              <a:t>базируются</a:t>
            </a:r>
            <a:r>
              <a:rPr sz="1500" spc="235" dirty="0">
                <a:latin typeface="Times New Roman"/>
                <a:cs typeface="Times New Roman"/>
              </a:rPr>
              <a:t> </a:t>
            </a:r>
            <a:r>
              <a:rPr sz="1500" spc="-5" dirty="0">
                <a:latin typeface="Times New Roman"/>
                <a:cs typeface="Times New Roman"/>
              </a:rPr>
              <a:t>на</a:t>
            </a:r>
            <a:r>
              <a:rPr sz="1500" spc="210" dirty="0">
                <a:latin typeface="Times New Roman"/>
                <a:cs typeface="Times New Roman"/>
              </a:rPr>
              <a:t> </a:t>
            </a:r>
            <a:r>
              <a:rPr sz="1500" spc="-5" dirty="0">
                <a:latin typeface="Times New Roman"/>
                <a:cs typeface="Times New Roman"/>
              </a:rPr>
              <a:t>применении</a:t>
            </a:r>
            <a:r>
              <a:rPr sz="1500" spc="240" dirty="0">
                <a:latin typeface="Times New Roman"/>
                <a:cs typeface="Times New Roman"/>
              </a:rPr>
              <a:t> </a:t>
            </a:r>
            <a:r>
              <a:rPr sz="1500" spc="5" dirty="0">
                <a:latin typeface="Times New Roman"/>
                <a:cs typeface="Times New Roman"/>
              </a:rPr>
              <a:t>в</a:t>
            </a:r>
            <a:r>
              <a:rPr sz="1500" spc="215" dirty="0">
                <a:latin typeface="Times New Roman"/>
                <a:cs typeface="Times New Roman"/>
              </a:rPr>
              <a:t> </a:t>
            </a:r>
            <a:r>
              <a:rPr sz="1500" dirty="0">
                <a:latin typeface="Times New Roman"/>
                <a:cs typeface="Times New Roman"/>
              </a:rPr>
              <a:t>процессе</a:t>
            </a:r>
            <a:r>
              <a:rPr sz="1500" spc="240" dirty="0">
                <a:latin typeface="Times New Roman"/>
                <a:cs typeface="Times New Roman"/>
              </a:rPr>
              <a:t> </a:t>
            </a:r>
            <a:r>
              <a:rPr sz="1500" spc="-5" dirty="0">
                <a:latin typeface="Times New Roman"/>
                <a:cs typeface="Times New Roman"/>
              </a:rPr>
              <a:t>исследований</a:t>
            </a:r>
            <a:r>
              <a:rPr sz="1500" spc="210" dirty="0">
                <a:latin typeface="Times New Roman"/>
                <a:cs typeface="Times New Roman"/>
              </a:rPr>
              <a:t> </a:t>
            </a:r>
            <a:r>
              <a:rPr sz="1500" spc="-5" dirty="0">
                <a:latin typeface="Times New Roman"/>
                <a:cs typeface="Times New Roman"/>
              </a:rPr>
              <a:t>формальной</a:t>
            </a:r>
            <a:endParaRPr sz="1500" dirty="0">
              <a:latin typeface="Times New Roman"/>
              <a:cs typeface="Times New Roman"/>
            </a:endParaRPr>
          </a:p>
          <a:p>
            <a:pPr marR="5080" algn="r">
              <a:lnSpc>
                <a:spcPts val="1260"/>
              </a:lnSpc>
              <a:tabLst>
                <a:tab pos="908050" algn="l"/>
              </a:tabLst>
            </a:pPr>
            <a:r>
              <a:rPr sz="1500" dirty="0">
                <a:latin typeface="Times New Roman"/>
                <a:cs typeface="Times New Roman"/>
              </a:rPr>
              <a:t>логики.	</a:t>
            </a:r>
            <a:r>
              <a:rPr sz="1500" i="1" spc="-5" dirty="0">
                <a:solidFill>
                  <a:srgbClr val="FF0000"/>
                </a:solidFill>
                <a:latin typeface="Times New Roman"/>
                <a:cs typeface="Times New Roman"/>
              </a:rPr>
              <a:t>Формальная</a:t>
            </a:r>
            <a:r>
              <a:rPr sz="1500" i="1" spc="185" dirty="0">
                <a:solidFill>
                  <a:srgbClr val="FF0000"/>
                </a:solidFill>
                <a:latin typeface="Times New Roman"/>
                <a:cs typeface="Times New Roman"/>
              </a:rPr>
              <a:t> </a:t>
            </a:r>
            <a:r>
              <a:rPr sz="1500" i="1" spc="-10" dirty="0">
                <a:solidFill>
                  <a:srgbClr val="FF0000"/>
                </a:solidFill>
                <a:latin typeface="Times New Roman"/>
                <a:cs typeface="Times New Roman"/>
              </a:rPr>
              <a:t>логика</a:t>
            </a:r>
            <a:r>
              <a:rPr sz="1500" i="1" spc="200" dirty="0">
                <a:solidFill>
                  <a:srgbClr val="FF0000"/>
                </a:solidFill>
                <a:latin typeface="Times New Roman"/>
                <a:cs typeface="Times New Roman"/>
              </a:rPr>
              <a:t> </a:t>
            </a:r>
            <a:r>
              <a:rPr sz="1500" spc="5" dirty="0">
                <a:solidFill>
                  <a:srgbClr val="FF0000"/>
                </a:solidFill>
                <a:latin typeface="Times New Roman"/>
                <a:cs typeface="Times New Roman"/>
              </a:rPr>
              <a:t>–</a:t>
            </a:r>
            <a:r>
              <a:rPr sz="1500" spc="215" dirty="0">
                <a:solidFill>
                  <a:srgbClr val="FF0000"/>
                </a:solidFill>
                <a:latin typeface="Times New Roman"/>
                <a:cs typeface="Times New Roman"/>
              </a:rPr>
              <a:t> </a:t>
            </a:r>
            <a:r>
              <a:rPr sz="1500" spc="-25" dirty="0">
                <a:solidFill>
                  <a:srgbClr val="FF0000"/>
                </a:solidFill>
                <a:latin typeface="Times New Roman"/>
                <a:cs typeface="Times New Roman"/>
              </a:rPr>
              <a:t>наука</a:t>
            </a:r>
            <a:r>
              <a:rPr sz="1500" spc="225" dirty="0">
                <a:solidFill>
                  <a:srgbClr val="FF0000"/>
                </a:solidFill>
                <a:latin typeface="Times New Roman"/>
                <a:cs typeface="Times New Roman"/>
              </a:rPr>
              <a:t> </a:t>
            </a:r>
            <a:r>
              <a:rPr sz="1500" spc="5" dirty="0">
                <a:solidFill>
                  <a:srgbClr val="FF0000"/>
                </a:solidFill>
                <a:latin typeface="Times New Roman"/>
                <a:cs typeface="Times New Roman"/>
              </a:rPr>
              <a:t>о</a:t>
            </a:r>
            <a:r>
              <a:rPr sz="1500" spc="190" dirty="0">
                <a:solidFill>
                  <a:srgbClr val="FF0000"/>
                </a:solidFill>
                <a:latin typeface="Times New Roman"/>
                <a:cs typeface="Times New Roman"/>
              </a:rPr>
              <a:t> </a:t>
            </a:r>
            <a:r>
              <a:rPr sz="1500" spc="-20" dirty="0">
                <a:solidFill>
                  <a:srgbClr val="FF0000"/>
                </a:solidFill>
                <a:latin typeface="Times New Roman"/>
                <a:cs typeface="Times New Roman"/>
              </a:rPr>
              <a:t>законах</a:t>
            </a:r>
            <a:r>
              <a:rPr sz="1500" spc="225" dirty="0">
                <a:solidFill>
                  <a:srgbClr val="FF0000"/>
                </a:solidFill>
                <a:latin typeface="Times New Roman"/>
                <a:cs typeface="Times New Roman"/>
              </a:rPr>
              <a:t> </a:t>
            </a:r>
            <a:r>
              <a:rPr sz="1500" spc="-15" dirty="0">
                <a:solidFill>
                  <a:srgbClr val="FF0000"/>
                </a:solidFill>
                <a:latin typeface="Times New Roman"/>
                <a:cs typeface="Times New Roman"/>
              </a:rPr>
              <a:t>выводного</a:t>
            </a:r>
            <a:r>
              <a:rPr sz="1500" spc="195" dirty="0">
                <a:solidFill>
                  <a:srgbClr val="FF0000"/>
                </a:solidFill>
                <a:latin typeface="Times New Roman"/>
                <a:cs typeface="Times New Roman"/>
              </a:rPr>
              <a:t> </a:t>
            </a:r>
            <a:r>
              <a:rPr sz="1500" spc="-5" dirty="0">
                <a:solidFill>
                  <a:srgbClr val="FF0000"/>
                </a:solidFill>
                <a:latin typeface="Times New Roman"/>
                <a:cs typeface="Times New Roman"/>
              </a:rPr>
              <a:t>знания,</a:t>
            </a:r>
            <a:r>
              <a:rPr sz="1500" spc="195" dirty="0">
                <a:solidFill>
                  <a:srgbClr val="FF0000"/>
                </a:solidFill>
                <a:latin typeface="Times New Roman"/>
                <a:cs typeface="Times New Roman"/>
              </a:rPr>
              <a:t> </a:t>
            </a:r>
            <a:r>
              <a:rPr sz="1500" spc="-30" dirty="0">
                <a:solidFill>
                  <a:srgbClr val="FF0000"/>
                </a:solidFill>
                <a:latin typeface="Times New Roman"/>
                <a:cs typeface="Times New Roman"/>
              </a:rPr>
              <a:t>т.е.</a:t>
            </a:r>
            <a:r>
              <a:rPr sz="1500" spc="210" dirty="0">
                <a:solidFill>
                  <a:srgbClr val="FF0000"/>
                </a:solidFill>
                <a:latin typeface="Times New Roman"/>
                <a:cs typeface="Times New Roman"/>
              </a:rPr>
              <a:t> </a:t>
            </a:r>
            <a:r>
              <a:rPr sz="1500" spc="-5" dirty="0">
                <a:solidFill>
                  <a:srgbClr val="FF0000"/>
                </a:solidFill>
                <a:latin typeface="Times New Roman"/>
                <a:cs typeface="Times New Roman"/>
              </a:rPr>
              <a:t>знания,</a:t>
            </a:r>
            <a:r>
              <a:rPr sz="1500" spc="195" dirty="0">
                <a:solidFill>
                  <a:srgbClr val="FF0000"/>
                </a:solidFill>
                <a:latin typeface="Times New Roman"/>
                <a:cs typeface="Times New Roman"/>
              </a:rPr>
              <a:t> </a:t>
            </a:r>
            <a:r>
              <a:rPr sz="1500" spc="-10" dirty="0">
                <a:solidFill>
                  <a:srgbClr val="FF0000"/>
                </a:solidFill>
                <a:latin typeface="Times New Roman"/>
                <a:cs typeface="Times New Roman"/>
              </a:rPr>
              <a:t>полученного</a:t>
            </a:r>
            <a:r>
              <a:rPr sz="1500" spc="200" dirty="0">
                <a:solidFill>
                  <a:srgbClr val="FF0000"/>
                </a:solidFill>
                <a:latin typeface="Times New Roman"/>
                <a:cs typeface="Times New Roman"/>
              </a:rPr>
              <a:t> </a:t>
            </a:r>
            <a:r>
              <a:rPr sz="1500" spc="-5" dirty="0">
                <a:solidFill>
                  <a:srgbClr val="FF0000"/>
                </a:solidFill>
                <a:latin typeface="Times New Roman"/>
                <a:cs typeface="Times New Roman"/>
              </a:rPr>
              <a:t>из</a:t>
            </a:r>
            <a:r>
              <a:rPr sz="1500" spc="210" dirty="0">
                <a:solidFill>
                  <a:srgbClr val="FF0000"/>
                </a:solidFill>
                <a:latin typeface="Times New Roman"/>
                <a:cs typeface="Times New Roman"/>
              </a:rPr>
              <a:t> </a:t>
            </a:r>
            <a:r>
              <a:rPr sz="1500" spc="-5" dirty="0">
                <a:solidFill>
                  <a:srgbClr val="FF0000"/>
                </a:solidFill>
                <a:latin typeface="Times New Roman"/>
                <a:cs typeface="Times New Roman"/>
              </a:rPr>
              <a:t>ранее</a:t>
            </a:r>
            <a:endParaRPr sz="1500" dirty="0">
              <a:latin typeface="Times New Roman"/>
              <a:cs typeface="Times New Roman"/>
            </a:endParaRPr>
          </a:p>
          <a:p>
            <a:pPr marR="8890" algn="r">
              <a:lnSpc>
                <a:spcPts val="1260"/>
              </a:lnSpc>
            </a:pPr>
            <a:r>
              <a:rPr sz="1500" spc="-5" dirty="0">
                <a:solidFill>
                  <a:srgbClr val="FF0000"/>
                </a:solidFill>
                <a:latin typeface="Times New Roman"/>
                <a:cs typeface="Times New Roman"/>
              </a:rPr>
              <a:t>установленных</a:t>
            </a:r>
            <a:r>
              <a:rPr sz="1500" spc="150" dirty="0">
                <a:solidFill>
                  <a:srgbClr val="FF0000"/>
                </a:solidFill>
                <a:latin typeface="Times New Roman"/>
                <a:cs typeface="Times New Roman"/>
              </a:rPr>
              <a:t> </a:t>
            </a:r>
            <a:r>
              <a:rPr sz="1500" spc="5" dirty="0">
                <a:solidFill>
                  <a:srgbClr val="FF0000"/>
                </a:solidFill>
                <a:latin typeface="Times New Roman"/>
                <a:cs typeface="Times New Roman"/>
              </a:rPr>
              <a:t>и</a:t>
            </a:r>
            <a:r>
              <a:rPr sz="1500" spc="145" dirty="0">
                <a:solidFill>
                  <a:srgbClr val="FF0000"/>
                </a:solidFill>
                <a:latin typeface="Times New Roman"/>
                <a:cs typeface="Times New Roman"/>
              </a:rPr>
              <a:t> </a:t>
            </a:r>
            <a:r>
              <a:rPr sz="1500" spc="-5" dirty="0">
                <a:solidFill>
                  <a:srgbClr val="FF0000"/>
                </a:solidFill>
                <a:latin typeface="Times New Roman"/>
                <a:cs typeface="Times New Roman"/>
              </a:rPr>
              <a:t>проверенных</a:t>
            </a:r>
            <a:r>
              <a:rPr sz="1500" spc="155" dirty="0">
                <a:solidFill>
                  <a:srgbClr val="FF0000"/>
                </a:solidFill>
                <a:latin typeface="Times New Roman"/>
                <a:cs typeface="Times New Roman"/>
              </a:rPr>
              <a:t> </a:t>
            </a:r>
            <a:r>
              <a:rPr sz="1500" spc="-10" dirty="0">
                <a:solidFill>
                  <a:srgbClr val="FF0000"/>
                </a:solidFill>
                <a:latin typeface="Times New Roman"/>
                <a:cs typeface="Times New Roman"/>
              </a:rPr>
              <a:t>истин,</a:t>
            </a:r>
            <a:r>
              <a:rPr sz="1500" spc="165" dirty="0">
                <a:solidFill>
                  <a:srgbClr val="FF0000"/>
                </a:solidFill>
                <a:latin typeface="Times New Roman"/>
                <a:cs typeface="Times New Roman"/>
              </a:rPr>
              <a:t> </a:t>
            </a:r>
            <a:r>
              <a:rPr sz="1500" spc="-5" dirty="0">
                <a:latin typeface="Times New Roman"/>
                <a:cs typeface="Times New Roman"/>
              </a:rPr>
              <a:t>без</a:t>
            </a:r>
            <a:r>
              <a:rPr sz="1500" spc="165" dirty="0">
                <a:latin typeface="Times New Roman"/>
                <a:cs typeface="Times New Roman"/>
              </a:rPr>
              <a:t> </a:t>
            </a:r>
            <a:r>
              <a:rPr sz="1500" spc="-5" dirty="0">
                <a:latin typeface="Times New Roman"/>
                <a:cs typeface="Times New Roman"/>
              </a:rPr>
              <a:t>обращения</a:t>
            </a:r>
            <a:r>
              <a:rPr sz="1500" spc="160" dirty="0">
                <a:latin typeface="Times New Roman"/>
                <a:cs typeface="Times New Roman"/>
              </a:rPr>
              <a:t> </a:t>
            </a:r>
            <a:r>
              <a:rPr sz="1500" spc="5" dirty="0">
                <a:latin typeface="Times New Roman"/>
                <a:cs typeface="Times New Roman"/>
              </a:rPr>
              <a:t>в</a:t>
            </a:r>
            <a:r>
              <a:rPr sz="1500" spc="140" dirty="0">
                <a:latin typeface="Times New Roman"/>
                <a:cs typeface="Times New Roman"/>
              </a:rPr>
              <a:t> </a:t>
            </a:r>
            <a:r>
              <a:rPr sz="1500" spc="-15" dirty="0">
                <a:latin typeface="Times New Roman"/>
                <a:cs typeface="Times New Roman"/>
              </a:rPr>
              <a:t>каждом</a:t>
            </a:r>
            <a:r>
              <a:rPr sz="1500" spc="140" dirty="0">
                <a:latin typeface="Times New Roman"/>
                <a:cs typeface="Times New Roman"/>
              </a:rPr>
              <a:t> </a:t>
            </a:r>
            <a:r>
              <a:rPr sz="1500" spc="-15" dirty="0">
                <a:latin typeface="Times New Roman"/>
                <a:cs typeface="Times New Roman"/>
              </a:rPr>
              <a:t>конкретном</a:t>
            </a:r>
            <a:r>
              <a:rPr sz="1500" spc="155" dirty="0">
                <a:latin typeface="Times New Roman"/>
                <a:cs typeface="Times New Roman"/>
              </a:rPr>
              <a:t> </a:t>
            </a:r>
            <a:r>
              <a:rPr sz="1500" spc="-5" dirty="0">
                <a:latin typeface="Times New Roman"/>
                <a:cs typeface="Times New Roman"/>
              </a:rPr>
              <a:t>случае</a:t>
            </a:r>
            <a:r>
              <a:rPr sz="1500" spc="135" dirty="0">
                <a:latin typeface="Times New Roman"/>
                <a:cs typeface="Times New Roman"/>
              </a:rPr>
              <a:t> </a:t>
            </a:r>
            <a:r>
              <a:rPr sz="1500" spc="5" dirty="0">
                <a:latin typeface="Times New Roman"/>
                <a:cs typeface="Times New Roman"/>
              </a:rPr>
              <a:t>к</a:t>
            </a:r>
            <a:r>
              <a:rPr sz="1500" spc="170" dirty="0">
                <a:latin typeface="Times New Roman"/>
                <a:cs typeface="Times New Roman"/>
              </a:rPr>
              <a:t> </a:t>
            </a:r>
            <a:r>
              <a:rPr sz="1500" spc="-35" dirty="0">
                <a:latin typeface="Times New Roman"/>
                <a:cs typeface="Times New Roman"/>
              </a:rPr>
              <a:t>опыту,</a:t>
            </a:r>
            <a:r>
              <a:rPr sz="1500" spc="165" dirty="0">
                <a:latin typeface="Times New Roman"/>
                <a:cs typeface="Times New Roman"/>
              </a:rPr>
              <a:t> </a:t>
            </a:r>
            <a:r>
              <a:rPr sz="1500" spc="5" dirty="0">
                <a:latin typeface="Times New Roman"/>
                <a:cs typeface="Times New Roman"/>
              </a:rPr>
              <a:t>а</a:t>
            </a:r>
            <a:r>
              <a:rPr sz="1500" spc="160" dirty="0">
                <a:latin typeface="Times New Roman"/>
                <a:cs typeface="Times New Roman"/>
              </a:rPr>
              <a:t> </a:t>
            </a:r>
            <a:r>
              <a:rPr sz="1500" spc="-25" dirty="0">
                <a:latin typeface="Times New Roman"/>
                <a:cs typeface="Times New Roman"/>
              </a:rPr>
              <a:t>только</a:t>
            </a:r>
            <a:r>
              <a:rPr sz="1500" spc="145" dirty="0">
                <a:latin typeface="Times New Roman"/>
                <a:cs typeface="Times New Roman"/>
              </a:rPr>
              <a:t> </a:t>
            </a:r>
            <a:r>
              <a:rPr sz="1500" spc="5" dirty="0">
                <a:latin typeface="Times New Roman"/>
                <a:cs typeface="Times New Roman"/>
              </a:rPr>
              <a:t>в</a:t>
            </a:r>
            <a:endParaRPr sz="1500" dirty="0">
              <a:latin typeface="Times New Roman"/>
              <a:cs typeface="Times New Roman"/>
            </a:endParaRPr>
          </a:p>
          <a:p>
            <a:pPr marL="12700" marR="12065">
              <a:lnSpc>
                <a:spcPct val="69300"/>
              </a:lnSpc>
              <a:spcBef>
                <a:spcPts val="290"/>
              </a:spcBef>
            </a:pPr>
            <a:r>
              <a:rPr sz="1500" spc="-20" dirty="0">
                <a:latin typeface="Times New Roman"/>
                <a:cs typeface="Times New Roman"/>
              </a:rPr>
              <a:t>результате</a:t>
            </a:r>
            <a:r>
              <a:rPr sz="1500" spc="100" dirty="0">
                <a:latin typeface="Times New Roman"/>
                <a:cs typeface="Times New Roman"/>
              </a:rPr>
              <a:t> </a:t>
            </a:r>
            <a:r>
              <a:rPr sz="1500" spc="-5" dirty="0">
                <a:latin typeface="Times New Roman"/>
                <a:cs typeface="Times New Roman"/>
              </a:rPr>
              <a:t>применения</a:t>
            </a:r>
            <a:r>
              <a:rPr sz="1500" spc="70" dirty="0">
                <a:latin typeface="Times New Roman"/>
                <a:cs typeface="Times New Roman"/>
              </a:rPr>
              <a:t> </a:t>
            </a:r>
            <a:r>
              <a:rPr sz="1500" spc="-15" dirty="0">
                <a:latin typeface="Times New Roman"/>
                <a:cs typeface="Times New Roman"/>
              </a:rPr>
              <a:t>законов</a:t>
            </a:r>
            <a:r>
              <a:rPr sz="1500" spc="100" dirty="0">
                <a:latin typeface="Times New Roman"/>
                <a:cs typeface="Times New Roman"/>
              </a:rPr>
              <a:t> </a:t>
            </a:r>
            <a:r>
              <a:rPr sz="1500" spc="5" dirty="0">
                <a:latin typeface="Times New Roman"/>
                <a:cs typeface="Times New Roman"/>
              </a:rPr>
              <a:t>и</a:t>
            </a:r>
            <a:r>
              <a:rPr sz="1500" spc="80" dirty="0">
                <a:latin typeface="Times New Roman"/>
                <a:cs typeface="Times New Roman"/>
              </a:rPr>
              <a:t> </a:t>
            </a:r>
            <a:r>
              <a:rPr sz="1500" dirty="0">
                <a:latin typeface="Times New Roman"/>
                <a:cs typeface="Times New Roman"/>
              </a:rPr>
              <a:t>правил</a:t>
            </a:r>
            <a:r>
              <a:rPr sz="1500" spc="65" dirty="0">
                <a:latin typeface="Times New Roman"/>
                <a:cs typeface="Times New Roman"/>
              </a:rPr>
              <a:t> </a:t>
            </a:r>
            <a:r>
              <a:rPr sz="1500" spc="-5" dirty="0">
                <a:latin typeface="Times New Roman"/>
                <a:cs typeface="Times New Roman"/>
              </a:rPr>
              <a:t>мышления.</a:t>
            </a:r>
            <a:r>
              <a:rPr sz="1500" spc="85" dirty="0">
                <a:latin typeface="Times New Roman"/>
                <a:cs typeface="Times New Roman"/>
              </a:rPr>
              <a:t> </a:t>
            </a:r>
            <a:r>
              <a:rPr sz="1500" spc="-5" dirty="0">
                <a:latin typeface="Times New Roman"/>
                <a:cs typeface="Times New Roman"/>
              </a:rPr>
              <a:t>Формальная</a:t>
            </a:r>
            <a:r>
              <a:rPr sz="1500" spc="90" dirty="0">
                <a:latin typeface="Times New Roman"/>
                <a:cs typeface="Times New Roman"/>
              </a:rPr>
              <a:t> </a:t>
            </a:r>
            <a:r>
              <a:rPr sz="1500" spc="-10" dirty="0">
                <a:latin typeface="Times New Roman"/>
                <a:cs typeface="Times New Roman"/>
              </a:rPr>
              <a:t>логика</a:t>
            </a:r>
            <a:r>
              <a:rPr sz="1500" spc="85" dirty="0">
                <a:latin typeface="Times New Roman"/>
                <a:cs typeface="Times New Roman"/>
              </a:rPr>
              <a:t> </a:t>
            </a:r>
            <a:r>
              <a:rPr sz="1500" spc="-10" dirty="0">
                <a:latin typeface="Times New Roman"/>
                <a:cs typeface="Times New Roman"/>
              </a:rPr>
              <a:t>включает:</a:t>
            </a:r>
            <a:r>
              <a:rPr sz="1500" spc="50" dirty="0">
                <a:latin typeface="Times New Roman"/>
                <a:cs typeface="Times New Roman"/>
              </a:rPr>
              <a:t> </a:t>
            </a:r>
            <a:r>
              <a:rPr sz="1500" spc="-5" dirty="0">
                <a:latin typeface="Times New Roman"/>
                <a:cs typeface="Times New Roman"/>
              </a:rPr>
              <a:t>традиционную </a:t>
            </a:r>
            <a:r>
              <a:rPr sz="1500" spc="-360" dirty="0">
                <a:latin typeface="Times New Roman"/>
                <a:cs typeface="Times New Roman"/>
              </a:rPr>
              <a:t> </a:t>
            </a:r>
            <a:r>
              <a:rPr sz="1500" spc="-10" dirty="0">
                <a:latin typeface="Times New Roman"/>
                <a:cs typeface="Times New Roman"/>
              </a:rPr>
              <a:t>логику; математическую</a:t>
            </a:r>
            <a:r>
              <a:rPr sz="1500" spc="-35" dirty="0">
                <a:latin typeface="Times New Roman"/>
                <a:cs typeface="Times New Roman"/>
              </a:rPr>
              <a:t> </a:t>
            </a:r>
            <a:r>
              <a:rPr sz="1500" spc="-30" dirty="0">
                <a:latin typeface="Times New Roman"/>
                <a:cs typeface="Times New Roman"/>
              </a:rPr>
              <a:t>логику.</a:t>
            </a:r>
            <a:endParaRPr sz="15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750" dirty="0">
              <a:latin typeface="Times New Roman"/>
              <a:cs typeface="Times New Roman"/>
            </a:endParaRPr>
          </a:p>
          <a:p>
            <a:pPr marL="137795" marR="144780" algn="ctr">
              <a:lnSpc>
                <a:spcPct val="70000"/>
              </a:lnSpc>
            </a:pPr>
            <a:r>
              <a:rPr i="1" u="sng" spc="-5" dirty="0">
                <a:uFill>
                  <a:solidFill>
                    <a:srgbClr val="000000"/>
                  </a:solidFill>
                </a:uFill>
                <a:latin typeface="Times New Roman"/>
                <a:cs typeface="Times New Roman"/>
              </a:rPr>
              <a:t>Традиционная логика </a:t>
            </a:r>
            <a:r>
              <a:rPr i="1" u="sng" dirty="0">
                <a:uFill>
                  <a:solidFill>
                    <a:srgbClr val="000000"/>
                  </a:solidFill>
                </a:uFill>
                <a:latin typeface="Times New Roman"/>
                <a:cs typeface="Times New Roman"/>
              </a:rPr>
              <a:t>при </a:t>
            </a:r>
            <a:r>
              <a:rPr i="1" u="sng" spc="-10" dirty="0">
                <a:uFill>
                  <a:solidFill>
                    <a:srgbClr val="000000"/>
                  </a:solidFill>
                </a:uFill>
                <a:latin typeface="Times New Roman"/>
                <a:cs typeface="Times New Roman"/>
              </a:rPr>
              <a:t>получении </a:t>
            </a:r>
            <a:r>
              <a:rPr i="1" u="sng" dirty="0">
                <a:uFill>
                  <a:solidFill>
                    <a:srgbClr val="000000"/>
                  </a:solidFill>
                </a:uFill>
                <a:latin typeface="Times New Roman"/>
                <a:cs typeface="Times New Roman"/>
              </a:rPr>
              <a:t>новых </a:t>
            </a:r>
            <a:r>
              <a:rPr i="1" u="sng" spc="-10" dirty="0">
                <a:uFill>
                  <a:solidFill>
                    <a:srgbClr val="000000"/>
                  </a:solidFill>
                </a:uFill>
                <a:latin typeface="Times New Roman"/>
                <a:cs typeface="Times New Roman"/>
              </a:rPr>
              <a:t>(выводных) </a:t>
            </a:r>
            <a:r>
              <a:rPr i="1" u="sng" spc="-5" dirty="0">
                <a:uFill>
                  <a:solidFill>
                    <a:srgbClr val="000000"/>
                  </a:solidFill>
                </a:uFill>
                <a:latin typeface="Times New Roman"/>
                <a:cs typeface="Times New Roman"/>
              </a:rPr>
              <a:t>знаний </a:t>
            </a:r>
            <a:r>
              <a:rPr i="1" u="sng" spc="-15" dirty="0">
                <a:uFill>
                  <a:solidFill>
                    <a:srgbClr val="000000"/>
                  </a:solidFill>
                </a:uFill>
                <a:latin typeface="Times New Roman"/>
                <a:cs typeface="Times New Roman"/>
              </a:rPr>
              <a:t>использует </a:t>
            </a:r>
            <a:r>
              <a:rPr i="1" u="sng" spc="-5" dirty="0">
                <a:uFill>
                  <a:solidFill>
                    <a:srgbClr val="000000"/>
                  </a:solidFill>
                </a:uFill>
                <a:latin typeface="Times New Roman"/>
                <a:cs typeface="Times New Roman"/>
              </a:rPr>
              <a:t>следующие </a:t>
            </a:r>
            <a:r>
              <a:rPr i="1" spc="-434" dirty="0">
                <a:latin typeface="Times New Roman"/>
                <a:cs typeface="Times New Roman"/>
              </a:rPr>
              <a:t> </a:t>
            </a:r>
            <a:r>
              <a:rPr i="1" u="sng" spc="-5" dirty="0">
                <a:uFill>
                  <a:solidFill>
                    <a:srgbClr val="000000"/>
                  </a:solidFill>
                </a:uFill>
                <a:latin typeface="Times New Roman"/>
                <a:cs typeface="Times New Roman"/>
              </a:rPr>
              <a:t>логические</a:t>
            </a:r>
            <a:r>
              <a:rPr i="1" u="sng" spc="-35" dirty="0">
                <a:uFill>
                  <a:solidFill>
                    <a:srgbClr val="000000"/>
                  </a:solidFill>
                </a:uFill>
                <a:latin typeface="Times New Roman"/>
                <a:cs typeface="Times New Roman"/>
              </a:rPr>
              <a:t> </a:t>
            </a:r>
            <a:r>
              <a:rPr i="1" u="sng" spc="-10" dirty="0">
                <a:uFill>
                  <a:solidFill>
                    <a:srgbClr val="000000"/>
                  </a:solidFill>
                </a:uFill>
                <a:latin typeface="Times New Roman"/>
                <a:cs typeface="Times New Roman"/>
              </a:rPr>
              <a:t>методы.</a:t>
            </a:r>
            <a:endParaRPr dirty="0">
              <a:latin typeface="Times New Roman"/>
              <a:cs typeface="Times New Roman"/>
            </a:endParaRPr>
          </a:p>
          <a:p>
            <a:pPr marL="12700" marR="10795" indent="69850">
              <a:lnSpc>
                <a:spcPct val="80000"/>
              </a:lnSpc>
              <a:spcBef>
                <a:spcPts val="1340"/>
              </a:spcBef>
            </a:pPr>
            <a:r>
              <a:rPr sz="1400" i="1" u="sng" spc="-5" dirty="0">
                <a:uFill>
                  <a:solidFill>
                    <a:srgbClr val="000000"/>
                  </a:solidFill>
                </a:uFill>
                <a:latin typeface="Times New Roman"/>
                <a:cs typeface="Times New Roman"/>
              </a:rPr>
              <a:t>Анализ</a:t>
            </a:r>
            <a:r>
              <a:rPr sz="1400" i="1" u="sng" spc="225" dirty="0">
                <a:uFill>
                  <a:solidFill>
                    <a:srgbClr val="000000"/>
                  </a:solidFill>
                </a:uFill>
                <a:latin typeface="Times New Roman"/>
                <a:cs typeface="Times New Roman"/>
              </a:rPr>
              <a:t> </a:t>
            </a:r>
            <a:r>
              <a:rPr sz="1400" spc="-5" dirty="0">
                <a:latin typeface="Times New Roman"/>
                <a:cs typeface="Times New Roman"/>
              </a:rPr>
              <a:t>–</a:t>
            </a:r>
            <a:r>
              <a:rPr sz="1400" spc="229" dirty="0">
                <a:latin typeface="Times New Roman"/>
                <a:cs typeface="Times New Roman"/>
              </a:rPr>
              <a:t> </a:t>
            </a:r>
            <a:r>
              <a:rPr sz="1400" spc="-5" dirty="0">
                <a:latin typeface="Times New Roman"/>
                <a:cs typeface="Times New Roman"/>
              </a:rPr>
              <a:t>логический</a:t>
            </a:r>
            <a:r>
              <a:rPr sz="1400" spc="240" dirty="0">
                <a:latin typeface="Times New Roman"/>
                <a:cs typeface="Times New Roman"/>
              </a:rPr>
              <a:t> </a:t>
            </a:r>
            <a:r>
              <a:rPr sz="1400" spc="-15" dirty="0">
                <a:latin typeface="Times New Roman"/>
                <a:cs typeface="Times New Roman"/>
              </a:rPr>
              <a:t>метод</a:t>
            </a:r>
            <a:r>
              <a:rPr sz="1400" spc="245" dirty="0">
                <a:latin typeface="Times New Roman"/>
                <a:cs typeface="Times New Roman"/>
              </a:rPr>
              <a:t> </a:t>
            </a:r>
            <a:r>
              <a:rPr sz="1400" spc="-5" dirty="0">
                <a:latin typeface="Times New Roman"/>
                <a:cs typeface="Times New Roman"/>
              </a:rPr>
              <a:t>расчленения</a:t>
            </a:r>
            <a:r>
              <a:rPr sz="1400" spc="245" dirty="0">
                <a:latin typeface="Times New Roman"/>
                <a:cs typeface="Times New Roman"/>
              </a:rPr>
              <a:t> </a:t>
            </a:r>
            <a:r>
              <a:rPr sz="1400" spc="-10" dirty="0">
                <a:latin typeface="Times New Roman"/>
                <a:cs typeface="Times New Roman"/>
              </a:rPr>
              <a:t>целого</a:t>
            </a:r>
            <a:r>
              <a:rPr sz="1400" spc="235" dirty="0">
                <a:latin typeface="Times New Roman"/>
                <a:cs typeface="Times New Roman"/>
              </a:rPr>
              <a:t> </a:t>
            </a:r>
            <a:r>
              <a:rPr sz="1400" spc="-10" dirty="0">
                <a:latin typeface="Times New Roman"/>
                <a:cs typeface="Times New Roman"/>
              </a:rPr>
              <a:t>на</a:t>
            </a:r>
            <a:r>
              <a:rPr sz="1400" spc="235" dirty="0">
                <a:latin typeface="Times New Roman"/>
                <a:cs typeface="Times New Roman"/>
              </a:rPr>
              <a:t> </a:t>
            </a:r>
            <a:r>
              <a:rPr sz="1400" spc="-15" dirty="0">
                <a:latin typeface="Times New Roman"/>
                <a:cs typeface="Times New Roman"/>
              </a:rPr>
              <a:t>отдельные</a:t>
            </a:r>
            <a:r>
              <a:rPr sz="1400" spc="240" dirty="0">
                <a:latin typeface="Times New Roman"/>
                <a:cs typeface="Times New Roman"/>
              </a:rPr>
              <a:t> </a:t>
            </a:r>
            <a:r>
              <a:rPr sz="1400" spc="-10" dirty="0">
                <a:latin typeface="Times New Roman"/>
                <a:cs typeface="Times New Roman"/>
              </a:rPr>
              <a:t>элементы</a:t>
            </a:r>
            <a:r>
              <a:rPr sz="1400" spc="240" dirty="0">
                <a:latin typeface="Times New Roman"/>
                <a:cs typeface="Times New Roman"/>
              </a:rPr>
              <a:t> </a:t>
            </a:r>
            <a:r>
              <a:rPr sz="1400" spc="-5" dirty="0">
                <a:latin typeface="Times New Roman"/>
                <a:cs typeface="Times New Roman"/>
              </a:rPr>
              <a:t>с</a:t>
            </a:r>
            <a:r>
              <a:rPr sz="1400" spc="235" dirty="0">
                <a:latin typeface="Times New Roman"/>
                <a:cs typeface="Times New Roman"/>
              </a:rPr>
              <a:t> </a:t>
            </a:r>
            <a:r>
              <a:rPr sz="1400" spc="-10" dirty="0">
                <a:latin typeface="Times New Roman"/>
                <a:cs typeface="Times New Roman"/>
              </a:rPr>
              <a:t>рассмотрением</a:t>
            </a:r>
            <a:r>
              <a:rPr sz="1400" spc="254" dirty="0">
                <a:latin typeface="Times New Roman"/>
                <a:cs typeface="Times New Roman"/>
              </a:rPr>
              <a:t> </a:t>
            </a:r>
            <a:r>
              <a:rPr sz="1400" spc="-10" dirty="0">
                <a:latin typeface="Times New Roman"/>
                <a:cs typeface="Times New Roman"/>
              </a:rPr>
              <a:t>каждого</a:t>
            </a:r>
            <a:r>
              <a:rPr sz="1400" spc="220" dirty="0">
                <a:latin typeface="Times New Roman"/>
                <a:cs typeface="Times New Roman"/>
              </a:rPr>
              <a:t> </a:t>
            </a:r>
            <a:r>
              <a:rPr sz="1400" spc="-10" dirty="0">
                <a:latin typeface="Times New Roman"/>
                <a:cs typeface="Times New Roman"/>
              </a:rPr>
              <a:t>из</a:t>
            </a:r>
            <a:r>
              <a:rPr sz="1400" spc="235" dirty="0">
                <a:latin typeface="Times New Roman"/>
                <a:cs typeface="Times New Roman"/>
              </a:rPr>
              <a:t> </a:t>
            </a:r>
            <a:r>
              <a:rPr sz="1400" spc="-10" dirty="0">
                <a:latin typeface="Times New Roman"/>
                <a:cs typeface="Times New Roman"/>
              </a:rPr>
              <a:t>них</a:t>
            </a:r>
            <a:r>
              <a:rPr sz="1400" spc="235" dirty="0">
                <a:latin typeface="Times New Roman"/>
                <a:cs typeface="Times New Roman"/>
              </a:rPr>
              <a:t> </a:t>
            </a:r>
            <a:r>
              <a:rPr sz="1400" spc="-5" dirty="0">
                <a:latin typeface="Times New Roman"/>
                <a:cs typeface="Times New Roman"/>
              </a:rPr>
              <a:t>в </a:t>
            </a:r>
            <a:r>
              <a:rPr sz="1400" spc="-335" dirty="0">
                <a:latin typeface="Times New Roman"/>
                <a:cs typeface="Times New Roman"/>
              </a:rPr>
              <a:t> </a:t>
            </a:r>
            <a:r>
              <a:rPr sz="1400" spc="-10" dirty="0">
                <a:latin typeface="Times New Roman"/>
                <a:cs typeface="Times New Roman"/>
              </a:rPr>
              <a:t>отдельности.</a:t>
            </a:r>
            <a:endParaRPr sz="1400" dirty="0">
              <a:latin typeface="Times New Roman"/>
              <a:cs typeface="Times New Roman"/>
            </a:endParaRPr>
          </a:p>
          <a:p>
            <a:pPr marL="12700" marR="12700">
              <a:lnSpc>
                <a:spcPct val="70000"/>
              </a:lnSpc>
              <a:spcBef>
                <a:spcPts val="1010"/>
              </a:spcBef>
              <a:tabLst>
                <a:tab pos="3211195" algn="l"/>
              </a:tabLst>
            </a:pPr>
            <a:r>
              <a:rPr sz="1400" i="1" u="sng" spc="-10" dirty="0">
                <a:uFill>
                  <a:solidFill>
                    <a:srgbClr val="000000"/>
                  </a:solidFill>
                </a:uFill>
                <a:latin typeface="Times New Roman"/>
                <a:cs typeface="Times New Roman"/>
              </a:rPr>
              <a:t>Синтез</a:t>
            </a:r>
            <a:r>
              <a:rPr sz="1400" i="1" spc="650" dirty="0">
                <a:latin typeface="Times New Roman"/>
                <a:cs typeface="Times New Roman"/>
              </a:rPr>
              <a:t> </a:t>
            </a:r>
            <a:r>
              <a:rPr sz="1400" spc="-5" dirty="0">
                <a:latin typeface="Times New Roman"/>
                <a:cs typeface="Times New Roman"/>
              </a:rPr>
              <a:t>–</a:t>
            </a:r>
            <a:r>
              <a:rPr sz="1400" spc="640" dirty="0">
                <a:latin typeface="Times New Roman"/>
                <a:cs typeface="Times New Roman"/>
              </a:rPr>
              <a:t> </a:t>
            </a:r>
            <a:r>
              <a:rPr sz="1400" spc="-10" dirty="0">
                <a:latin typeface="Times New Roman"/>
                <a:cs typeface="Times New Roman"/>
              </a:rPr>
              <a:t>объединение</a:t>
            </a:r>
            <a:r>
              <a:rPr sz="1400" spc="640" dirty="0">
                <a:latin typeface="Times New Roman"/>
                <a:cs typeface="Times New Roman"/>
              </a:rPr>
              <a:t> </a:t>
            </a:r>
            <a:r>
              <a:rPr sz="1400" spc="-5" dirty="0">
                <a:latin typeface="Times New Roman"/>
                <a:cs typeface="Times New Roman"/>
              </a:rPr>
              <a:t>всех</a:t>
            </a:r>
            <a:r>
              <a:rPr sz="1400" spc="620" dirty="0">
                <a:latin typeface="Times New Roman"/>
                <a:cs typeface="Times New Roman"/>
              </a:rPr>
              <a:t> </a:t>
            </a:r>
            <a:r>
              <a:rPr sz="1400" spc="-5" dirty="0">
                <a:latin typeface="Times New Roman"/>
                <a:cs typeface="Times New Roman"/>
              </a:rPr>
              <a:t>данных,	</a:t>
            </a:r>
            <a:r>
              <a:rPr sz="1400" spc="-10" dirty="0">
                <a:latin typeface="Times New Roman"/>
                <a:cs typeface="Times New Roman"/>
              </a:rPr>
              <a:t>полученных</a:t>
            </a:r>
            <a:r>
              <a:rPr sz="1400" spc="285" dirty="0">
                <a:latin typeface="Times New Roman"/>
                <a:cs typeface="Times New Roman"/>
              </a:rPr>
              <a:t> </a:t>
            </a:r>
            <a:r>
              <a:rPr sz="1400" spc="-5" dirty="0">
                <a:latin typeface="Times New Roman"/>
                <a:cs typeface="Times New Roman"/>
              </a:rPr>
              <a:t>в</a:t>
            </a:r>
            <a:r>
              <a:rPr sz="1400" spc="285" dirty="0">
                <a:latin typeface="Times New Roman"/>
                <a:cs typeface="Times New Roman"/>
              </a:rPr>
              <a:t> </a:t>
            </a:r>
            <a:r>
              <a:rPr sz="1400" spc="-20" dirty="0">
                <a:latin typeface="Times New Roman"/>
                <a:cs typeface="Times New Roman"/>
              </a:rPr>
              <a:t>результате</a:t>
            </a:r>
            <a:r>
              <a:rPr sz="1400" spc="-10" dirty="0">
                <a:latin typeface="Times New Roman"/>
                <a:cs typeface="Times New Roman"/>
              </a:rPr>
              <a:t> </a:t>
            </a:r>
            <a:r>
              <a:rPr sz="1400" dirty="0">
                <a:latin typeface="Times New Roman"/>
                <a:cs typeface="Times New Roman"/>
              </a:rPr>
              <a:t>анализа.</a:t>
            </a:r>
            <a:r>
              <a:rPr sz="1400" spc="305" dirty="0">
                <a:latin typeface="Times New Roman"/>
                <a:cs typeface="Times New Roman"/>
              </a:rPr>
              <a:t> </a:t>
            </a:r>
            <a:r>
              <a:rPr sz="1400" spc="-15" dirty="0">
                <a:latin typeface="Times New Roman"/>
                <a:cs typeface="Times New Roman"/>
              </a:rPr>
              <a:t>Задача</a:t>
            </a:r>
            <a:r>
              <a:rPr sz="1400" spc="320" dirty="0">
                <a:latin typeface="Times New Roman"/>
                <a:cs typeface="Times New Roman"/>
              </a:rPr>
              <a:t> </a:t>
            </a:r>
            <a:r>
              <a:rPr sz="1400" spc="-5" dirty="0">
                <a:latin typeface="Times New Roman"/>
                <a:cs typeface="Times New Roman"/>
              </a:rPr>
              <a:t>состоит</a:t>
            </a:r>
            <a:r>
              <a:rPr sz="1400" spc="295" dirty="0">
                <a:latin typeface="Times New Roman"/>
                <a:cs typeface="Times New Roman"/>
              </a:rPr>
              <a:t> </a:t>
            </a:r>
            <a:r>
              <a:rPr sz="1400" spc="-5" dirty="0">
                <a:latin typeface="Times New Roman"/>
                <a:cs typeface="Times New Roman"/>
              </a:rPr>
              <a:t>в</a:t>
            </a:r>
            <a:r>
              <a:rPr sz="1400" spc="285" dirty="0">
                <a:latin typeface="Times New Roman"/>
                <a:cs typeface="Times New Roman"/>
              </a:rPr>
              <a:t> </a:t>
            </a:r>
            <a:r>
              <a:rPr sz="1400" spc="-10" dirty="0">
                <a:latin typeface="Times New Roman"/>
                <a:cs typeface="Times New Roman"/>
              </a:rPr>
              <a:t>мысленном </a:t>
            </a:r>
            <a:r>
              <a:rPr sz="1400" spc="-335" dirty="0">
                <a:latin typeface="Times New Roman"/>
                <a:cs typeface="Times New Roman"/>
              </a:rPr>
              <a:t> </a:t>
            </a:r>
            <a:r>
              <a:rPr sz="1400" spc="-10" dirty="0">
                <a:latin typeface="Times New Roman"/>
                <a:cs typeface="Times New Roman"/>
              </a:rPr>
              <a:t>воспроизведении</a:t>
            </a:r>
            <a:r>
              <a:rPr sz="1400" spc="65" dirty="0">
                <a:latin typeface="Times New Roman"/>
                <a:cs typeface="Times New Roman"/>
              </a:rPr>
              <a:t> </a:t>
            </a:r>
            <a:r>
              <a:rPr sz="1400" spc="-10" dirty="0">
                <a:latin typeface="Times New Roman"/>
                <a:cs typeface="Times New Roman"/>
              </a:rPr>
              <a:t>основных</a:t>
            </a:r>
            <a:r>
              <a:rPr sz="1400" spc="60" dirty="0">
                <a:latin typeface="Times New Roman"/>
                <a:cs typeface="Times New Roman"/>
              </a:rPr>
              <a:t> </a:t>
            </a:r>
            <a:r>
              <a:rPr sz="1400" spc="-10" dirty="0">
                <a:latin typeface="Times New Roman"/>
                <a:cs typeface="Times New Roman"/>
              </a:rPr>
              <a:t>связей</a:t>
            </a:r>
            <a:r>
              <a:rPr sz="1400" spc="35" dirty="0">
                <a:latin typeface="Times New Roman"/>
                <a:cs typeface="Times New Roman"/>
              </a:rPr>
              <a:t> </a:t>
            </a:r>
            <a:r>
              <a:rPr sz="1400" spc="-5" dirty="0">
                <a:latin typeface="Times New Roman"/>
                <a:cs typeface="Times New Roman"/>
              </a:rPr>
              <a:t>между</a:t>
            </a:r>
            <a:r>
              <a:rPr sz="1400" spc="-15" dirty="0">
                <a:latin typeface="Times New Roman"/>
                <a:cs typeface="Times New Roman"/>
              </a:rPr>
              <a:t> </a:t>
            </a:r>
            <a:r>
              <a:rPr sz="1400" spc="-5" dirty="0">
                <a:latin typeface="Times New Roman"/>
                <a:cs typeface="Times New Roman"/>
              </a:rPr>
              <a:t>элементами</a:t>
            </a:r>
            <a:r>
              <a:rPr sz="1400" spc="40" dirty="0">
                <a:latin typeface="Times New Roman"/>
                <a:cs typeface="Times New Roman"/>
              </a:rPr>
              <a:t> </a:t>
            </a:r>
            <a:r>
              <a:rPr sz="1400" spc="-10" dirty="0">
                <a:latin typeface="Times New Roman"/>
                <a:cs typeface="Times New Roman"/>
              </a:rPr>
              <a:t>анализируемого</a:t>
            </a:r>
            <a:r>
              <a:rPr sz="1400" spc="45" dirty="0">
                <a:latin typeface="Times New Roman"/>
                <a:cs typeface="Times New Roman"/>
              </a:rPr>
              <a:t> </a:t>
            </a:r>
            <a:r>
              <a:rPr sz="1400" spc="-10" dirty="0">
                <a:latin typeface="Times New Roman"/>
                <a:cs typeface="Times New Roman"/>
              </a:rPr>
              <a:t>целого.</a:t>
            </a:r>
            <a:endParaRPr sz="1400" dirty="0">
              <a:latin typeface="Times New Roman"/>
              <a:cs typeface="Times New Roman"/>
            </a:endParaRPr>
          </a:p>
          <a:p>
            <a:pPr marL="12700">
              <a:spcBef>
                <a:spcPts val="480"/>
              </a:spcBef>
            </a:pPr>
            <a:r>
              <a:rPr sz="1400" i="1" u="sng" spc="-10" dirty="0">
                <a:uFill>
                  <a:solidFill>
                    <a:srgbClr val="000000"/>
                  </a:solidFill>
                </a:uFill>
                <a:latin typeface="Times New Roman"/>
                <a:cs typeface="Times New Roman"/>
              </a:rPr>
              <a:t>Индукция</a:t>
            </a:r>
            <a:r>
              <a:rPr sz="1400" i="1" u="sng" spc="35" dirty="0">
                <a:uFill>
                  <a:solidFill>
                    <a:srgbClr val="000000"/>
                  </a:solidFill>
                </a:uFill>
                <a:latin typeface="Times New Roman"/>
                <a:cs typeface="Times New Roman"/>
              </a:rPr>
              <a:t> </a:t>
            </a:r>
            <a:r>
              <a:rPr sz="1400" spc="-5" dirty="0">
                <a:latin typeface="Times New Roman"/>
                <a:cs typeface="Times New Roman"/>
              </a:rPr>
              <a:t>–</a:t>
            </a:r>
            <a:r>
              <a:rPr sz="1400" spc="5" dirty="0">
                <a:latin typeface="Times New Roman"/>
                <a:cs typeface="Times New Roman"/>
              </a:rPr>
              <a:t> </a:t>
            </a:r>
            <a:r>
              <a:rPr sz="1400" spc="-5" dirty="0">
                <a:latin typeface="Times New Roman"/>
                <a:cs typeface="Times New Roman"/>
              </a:rPr>
              <a:t>процесс</a:t>
            </a:r>
            <a:r>
              <a:rPr sz="1400" spc="40" dirty="0">
                <a:latin typeface="Times New Roman"/>
                <a:cs typeface="Times New Roman"/>
              </a:rPr>
              <a:t> </a:t>
            </a:r>
            <a:r>
              <a:rPr sz="1400" spc="-10" dirty="0">
                <a:latin typeface="Times New Roman"/>
                <a:cs typeface="Times New Roman"/>
              </a:rPr>
              <a:t>движения</a:t>
            </a:r>
            <a:r>
              <a:rPr sz="1400" spc="45" dirty="0">
                <a:latin typeface="Times New Roman"/>
                <a:cs typeface="Times New Roman"/>
              </a:rPr>
              <a:t> </a:t>
            </a:r>
            <a:r>
              <a:rPr sz="1400" spc="-5" dirty="0">
                <a:latin typeface="Times New Roman"/>
                <a:cs typeface="Times New Roman"/>
              </a:rPr>
              <a:t>мысли</a:t>
            </a:r>
            <a:r>
              <a:rPr sz="1400" spc="20" dirty="0">
                <a:latin typeface="Times New Roman"/>
                <a:cs typeface="Times New Roman"/>
              </a:rPr>
              <a:t> </a:t>
            </a:r>
            <a:r>
              <a:rPr sz="1400" spc="-20" dirty="0">
                <a:latin typeface="Times New Roman"/>
                <a:cs typeface="Times New Roman"/>
              </a:rPr>
              <a:t>от</a:t>
            </a:r>
            <a:r>
              <a:rPr sz="1400" spc="25" dirty="0">
                <a:latin typeface="Times New Roman"/>
                <a:cs typeface="Times New Roman"/>
              </a:rPr>
              <a:t> </a:t>
            </a:r>
            <a:r>
              <a:rPr sz="1400" spc="-10" dirty="0">
                <a:latin typeface="Times New Roman"/>
                <a:cs typeface="Times New Roman"/>
              </a:rPr>
              <a:t>частного</a:t>
            </a:r>
            <a:r>
              <a:rPr sz="1400" spc="15" dirty="0">
                <a:latin typeface="Times New Roman"/>
                <a:cs typeface="Times New Roman"/>
              </a:rPr>
              <a:t> </a:t>
            </a:r>
            <a:r>
              <a:rPr sz="1400" spc="-5" dirty="0">
                <a:latin typeface="Times New Roman"/>
                <a:cs typeface="Times New Roman"/>
              </a:rPr>
              <a:t>к</a:t>
            </a:r>
            <a:r>
              <a:rPr sz="1400" spc="5" dirty="0">
                <a:latin typeface="Times New Roman"/>
                <a:cs typeface="Times New Roman"/>
              </a:rPr>
              <a:t> </a:t>
            </a:r>
            <a:r>
              <a:rPr sz="1400" spc="-30" dirty="0">
                <a:latin typeface="Times New Roman"/>
                <a:cs typeface="Times New Roman"/>
              </a:rPr>
              <a:t>общему,</a:t>
            </a:r>
            <a:r>
              <a:rPr sz="1400" spc="30" dirty="0">
                <a:latin typeface="Times New Roman"/>
                <a:cs typeface="Times New Roman"/>
              </a:rPr>
              <a:t> </a:t>
            </a:r>
            <a:r>
              <a:rPr sz="1400" spc="-20" dirty="0">
                <a:latin typeface="Times New Roman"/>
                <a:cs typeface="Times New Roman"/>
              </a:rPr>
              <a:t>от</a:t>
            </a:r>
            <a:r>
              <a:rPr sz="1400" spc="25" dirty="0">
                <a:latin typeface="Times New Roman"/>
                <a:cs typeface="Times New Roman"/>
              </a:rPr>
              <a:t> </a:t>
            </a:r>
            <a:r>
              <a:rPr sz="1400" spc="-5" dirty="0">
                <a:latin typeface="Times New Roman"/>
                <a:cs typeface="Times New Roman"/>
              </a:rPr>
              <a:t>ряда </a:t>
            </a:r>
            <a:r>
              <a:rPr sz="1400" spc="-15" dirty="0">
                <a:latin typeface="Times New Roman"/>
                <a:cs typeface="Times New Roman"/>
              </a:rPr>
              <a:t>факторов</a:t>
            </a:r>
            <a:r>
              <a:rPr sz="1400" spc="50" dirty="0">
                <a:latin typeface="Times New Roman"/>
                <a:cs typeface="Times New Roman"/>
              </a:rPr>
              <a:t> </a:t>
            </a:r>
            <a:r>
              <a:rPr sz="1400" spc="-5" dirty="0">
                <a:latin typeface="Times New Roman"/>
                <a:cs typeface="Times New Roman"/>
              </a:rPr>
              <a:t>к</a:t>
            </a:r>
            <a:r>
              <a:rPr sz="1400" spc="5" dirty="0">
                <a:latin typeface="Times New Roman"/>
                <a:cs typeface="Times New Roman"/>
              </a:rPr>
              <a:t> </a:t>
            </a:r>
            <a:r>
              <a:rPr sz="1400" spc="-40" dirty="0">
                <a:latin typeface="Times New Roman"/>
                <a:cs typeface="Times New Roman"/>
              </a:rPr>
              <a:t>закону.</a:t>
            </a:r>
            <a:endParaRPr sz="1400" dirty="0">
              <a:latin typeface="Times New Roman"/>
              <a:cs typeface="Times New Roman"/>
            </a:endParaRPr>
          </a:p>
          <a:p>
            <a:pPr marL="12700">
              <a:spcBef>
                <a:spcPts val="505"/>
              </a:spcBef>
            </a:pPr>
            <a:r>
              <a:rPr sz="1400" i="1" u="sng" spc="-15" dirty="0">
                <a:uFill>
                  <a:solidFill>
                    <a:srgbClr val="000000"/>
                  </a:solidFill>
                </a:uFill>
                <a:latin typeface="Times New Roman"/>
                <a:cs typeface="Times New Roman"/>
              </a:rPr>
              <a:t>Дедукция</a:t>
            </a:r>
            <a:r>
              <a:rPr sz="1400" i="1" u="sng" spc="40" dirty="0">
                <a:uFill>
                  <a:solidFill>
                    <a:srgbClr val="000000"/>
                  </a:solidFill>
                </a:uFill>
                <a:latin typeface="Times New Roman"/>
                <a:cs typeface="Times New Roman"/>
              </a:rPr>
              <a:t> </a:t>
            </a:r>
            <a:r>
              <a:rPr sz="1400" i="1" u="sng" spc="-5" dirty="0">
                <a:uFill>
                  <a:solidFill>
                    <a:srgbClr val="000000"/>
                  </a:solidFill>
                </a:uFill>
                <a:latin typeface="Times New Roman"/>
                <a:cs typeface="Times New Roman"/>
              </a:rPr>
              <a:t>–</a:t>
            </a:r>
            <a:r>
              <a:rPr sz="1400" i="1" spc="-5" dirty="0">
                <a:latin typeface="Times New Roman"/>
                <a:cs typeface="Times New Roman"/>
              </a:rPr>
              <a:t> </a:t>
            </a:r>
            <a:r>
              <a:rPr sz="1400" spc="-5" dirty="0">
                <a:latin typeface="Times New Roman"/>
                <a:cs typeface="Times New Roman"/>
              </a:rPr>
              <a:t>процесс</a:t>
            </a:r>
            <a:r>
              <a:rPr sz="1400" spc="55" dirty="0">
                <a:latin typeface="Times New Roman"/>
                <a:cs typeface="Times New Roman"/>
              </a:rPr>
              <a:t> </a:t>
            </a:r>
            <a:r>
              <a:rPr sz="1400" spc="-10" dirty="0">
                <a:latin typeface="Times New Roman"/>
                <a:cs typeface="Times New Roman"/>
              </a:rPr>
              <a:t>движения</a:t>
            </a:r>
            <a:r>
              <a:rPr sz="1400" spc="50" dirty="0">
                <a:latin typeface="Times New Roman"/>
                <a:cs typeface="Times New Roman"/>
              </a:rPr>
              <a:t> </a:t>
            </a:r>
            <a:r>
              <a:rPr sz="1400" spc="-5" dirty="0">
                <a:latin typeface="Times New Roman"/>
                <a:cs typeface="Times New Roman"/>
              </a:rPr>
              <a:t>мысли</a:t>
            </a:r>
            <a:r>
              <a:rPr sz="1400" spc="45" dirty="0">
                <a:latin typeface="Times New Roman"/>
                <a:cs typeface="Times New Roman"/>
              </a:rPr>
              <a:t> </a:t>
            </a:r>
            <a:r>
              <a:rPr sz="1400" spc="-20" dirty="0">
                <a:latin typeface="Times New Roman"/>
                <a:cs typeface="Times New Roman"/>
              </a:rPr>
              <a:t>от</a:t>
            </a:r>
            <a:r>
              <a:rPr sz="1400" spc="10" dirty="0">
                <a:latin typeface="Times New Roman"/>
                <a:cs typeface="Times New Roman"/>
              </a:rPr>
              <a:t> </a:t>
            </a:r>
            <a:r>
              <a:rPr sz="1400" spc="-10" dirty="0">
                <a:latin typeface="Times New Roman"/>
                <a:cs typeface="Times New Roman"/>
              </a:rPr>
              <a:t>общего</a:t>
            </a:r>
            <a:r>
              <a:rPr sz="1400" spc="-5" dirty="0">
                <a:latin typeface="Times New Roman"/>
                <a:cs typeface="Times New Roman"/>
              </a:rPr>
              <a:t> к</a:t>
            </a:r>
            <a:r>
              <a:rPr sz="1400" spc="15" dirty="0">
                <a:latin typeface="Times New Roman"/>
                <a:cs typeface="Times New Roman"/>
              </a:rPr>
              <a:t> </a:t>
            </a:r>
            <a:r>
              <a:rPr sz="1400" spc="-30" dirty="0">
                <a:latin typeface="Times New Roman"/>
                <a:cs typeface="Times New Roman"/>
              </a:rPr>
              <a:t>единичному,</a:t>
            </a:r>
            <a:r>
              <a:rPr sz="1400" spc="60" dirty="0">
                <a:latin typeface="Times New Roman"/>
                <a:cs typeface="Times New Roman"/>
              </a:rPr>
              <a:t> </a:t>
            </a:r>
            <a:r>
              <a:rPr sz="1400" spc="-20" dirty="0">
                <a:latin typeface="Times New Roman"/>
                <a:cs typeface="Times New Roman"/>
              </a:rPr>
              <a:t>от</a:t>
            </a:r>
            <a:r>
              <a:rPr sz="1400" spc="30" dirty="0">
                <a:latin typeface="Times New Roman"/>
                <a:cs typeface="Times New Roman"/>
              </a:rPr>
              <a:t> </a:t>
            </a:r>
            <a:r>
              <a:rPr sz="1400" spc="-20" dirty="0">
                <a:latin typeface="Times New Roman"/>
                <a:cs typeface="Times New Roman"/>
              </a:rPr>
              <a:t>закона</a:t>
            </a:r>
            <a:r>
              <a:rPr sz="1400" spc="25" dirty="0">
                <a:latin typeface="Times New Roman"/>
                <a:cs typeface="Times New Roman"/>
              </a:rPr>
              <a:t> </a:t>
            </a:r>
            <a:r>
              <a:rPr sz="1400" spc="-5" dirty="0">
                <a:latin typeface="Times New Roman"/>
                <a:cs typeface="Times New Roman"/>
              </a:rPr>
              <a:t>к</a:t>
            </a:r>
            <a:r>
              <a:rPr sz="1400" spc="15" dirty="0">
                <a:latin typeface="Times New Roman"/>
                <a:cs typeface="Times New Roman"/>
              </a:rPr>
              <a:t> </a:t>
            </a:r>
            <a:r>
              <a:rPr sz="1400" spc="-15" dirty="0">
                <a:latin typeface="Times New Roman"/>
                <a:cs typeface="Times New Roman"/>
              </a:rPr>
              <a:t>отдельным</a:t>
            </a:r>
            <a:r>
              <a:rPr sz="1400" spc="50" dirty="0">
                <a:latin typeface="Times New Roman"/>
                <a:cs typeface="Times New Roman"/>
              </a:rPr>
              <a:t> </a:t>
            </a:r>
            <a:r>
              <a:rPr sz="1400" spc="-15" dirty="0">
                <a:latin typeface="Times New Roman"/>
                <a:cs typeface="Times New Roman"/>
              </a:rPr>
              <a:t>его</a:t>
            </a:r>
            <a:r>
              <a:rPr sz="1400" spc="-5" dirty="0">
                <a:latin typeface="Times New Roman"/>
                <a:cs typeface="Times New Roman"/>
              </a:rPr>
              <a:t> </a:t>
            </a:r>
            <a:r>
              <a:rPr sz="1400" spc="-10" dirty="0">
                <a:latin typeface="Times New Roman"/>
                <a:cs typeface="Times New Roman"/>
              </a:rPr>
              <a:t>проявлениям.</a:t>
            </a:r>
            <a:endParaRPr sz="1400" dirty="0">
              <a:latin typeface="Times New Roman"/>
              <a:cs typeface="Times New Roman"/>
            </a:endParaRPr>
          </a:p>
          <a:p>
            <a:pPr marL="12700">
              <a:spcBef>
                <a:spcPts val="505"/>
              </a:spcBef>
            </a:pPr>
            <a:r>
              <a:rPr sz="1400" i="1" u="sng" spc="-10" dirty="0">
                <a:uFill>
                  <a:solidFill>
                    <a:srgbClr val="000000"/>
                  </a:solidFill>
                </a:uFill>
                <a:latin typeface="Times New Roman"/>
                <a:cs typeface="Times New Roman"/>
              </a:rPr>
              <a:t>Обобщение</a:t>
            </a:r>
            <a:r>
              <a:rPr sz="1400" i="1" u="sng" spc="509" dirty="0">
                <a:uFill>
                  <a:solidFill>
                    <a:srgbClr val="000000"/>
                  </a:solidFill>
                </a:uFill>
                <a:latin typeface="Times New Roman"/>
                <a:cs typeface="Times New Roman"/>
              </a:rPr>
              <a:t> </a:t>
            </a:r>
            <a:r>
              <a:rPr sz="1400" spc="-5" dirty="0">
                <a:latin typeface="Times New Roman"/>
                <a:cs typeface="Times New Roman"/>
              </a:rPr>
              <a:t>–</a:t>
            </a:r>
            <a:r>
              <a:rPr sz="1400" spc="500" dirty="0">
                <a:latin typeface="Times New Roman"/>
                <a:cs typeface="Times New Roman"/>
              </a:rPr>
              <a:t> </a:t>
            </a:r>
            <a:r>
              <a:rPr sz="1400" spc="-20" dirty="0">
                <a:latin typeface="Times New Roman"/>
                <a:cs typeface="Times New Roman"/>
              </a:rPr>
              <a:t>метод</a:t>
            </a:r>
            <a:r>
              <a:rPr sz="1400" spc="509" dirty="0">
                <a:latin typeface="Times New Roman"/>
                <a:cs typeface="Times New Roman"/>
              </a:rPr>
              <a:t> </a:t>
            </a:r>
            <a:r>
              <a:rPr sz="1400" spc="-15" dirty="0">
                <a:latin typeface="Times New Roman"/>
                <a:cs typeface="Times New Roman"/>
              </a:rPr>
              <a:t>научного</a:t>
            </a:r>
            <a:r>
              <a:rPr sz="1400" spc="500" dirty="0">
                <a:latin typeface="Times New Roman"/>
                <a:cs typeface="Times New Roman"/>
              </a:rPr>
              <a:t> </a:t>
            </a:r>
            <a:r>
              <a:rPr sz="1400" spc="-10" dirty="0">
                <a:latin typeface="Times New Roman"/>
                <a:cs typeface="Times New Roman"/>
              </a:rPr>
              <a:t>познания,</a:t>
            </a:r>
            <a:r>
              <a:rPr sz="1400" spc="515" dirty="0">
                <a:latin typeface="Times New Roman"/>
                <a:cs typeface="Times New Roman"/>
              </a:rPr>
              <a:t> </a:t>
            </a:r>
            <a:r>
              <a:rPr sz="1400" spc="-15" dirty="0">
                <a:latin typeface="Times New Roman"/>
                <a:cs typeface="Times New Roman"/>
              </a:rPr>
              <a:t>его</a:t>
            </a:r>
            <a:r>
              <a:rPr sz="1400" spc="480" dirty="0">
                <a:latin typeface="Times New Roman"/>
                <a:cs typeface="Times New Roman"/>
              </a:rPr>
              <a:t> </a:t>
            </a:r>
            <a:r>
              <a:rPr sz="1400" spc="-10" dirty="0">
                <a:latin typeface="Times New Roman"/>
                <a:cs typeface="Times New Roman"/>
              </a:rPr>
              <a:t>можно</a:t>
            </a:r>
            <a:r>
              <a:rPr sz="1400" spc="495" dirty="0">
                <a:latin typeface="Times New Roman"/>
                <a:cs typeface="Times New Roman"/>
              </a:rPr>
              <a:t> </a:t>
            </a:r>
            <a:r>
              <a:rPr sz="1400" spc="-15" dirty="0">
                <a:latin typeface="Times New Roman"/>
                <a:cs typeface="Times New Roman"/>
              </a:rPr>
              <a:t>рассматривать,</a:t>
            </a:r>
            <a:r>
              <a:rPr sz="1400" spc="525" dirty="0">
                <a:latin typeface="Times New Roman"/>
                <a:cs typeface="Times New Roman"/>
              </a:rPr>
              <a:t> </a:t>
            </a:r>
            <a:r>
              <a:rPr sz="1400" spc="-15" dirty="0">
                <a:latin typeface="Times New Roman"/>
                <a:cs typeface="Times New Roman"/>
              </a:rPr>
              <a:t>как</a:t>
            </a:r>
            <a:r>
              <a:rPr sz="1400" spc="495" dirty="0">
                <a:latin typeface="Times New Roman"/>
                <a:cs typeface="Times New Roman"/>
              </a:rPr>
              <a:t> </a:t>
            </a:r>
            <a:r>
              <a:rPr sz="1400" spc="-5" dirty="0">
                <a:latin typeface="Times New Roman"/>
                <a:cs typeface="Times New Roman"/>
              </a:rPr>
              <a:t>логический</a:t>
            </a:r>
            <a:r>
              <a:rPr sz="1400" spc="505" dirty="0">
                <a:latin typeface="Times New Roman"/>
                <a:cs typeface="Times New Roman"/>
              </a:rPr>
              <a:t> </a:t>
            </a:r>
            <a:r>
              <a:rPr sz="1400" spc="-5" dirty="0">
                <a:latin typeface="Times New Roman"/>
                <a:cs typeface="Times New Roman"/>
              </a:rPr>
              <a:t>процесс</a:t>
            </a:r>
            <a:r>
              <a:rPr sz="1400" spc="515" dirty="0">
                <a:latin typeface="Times New Roman"/>
                <a:cs typeface="Times New Roman"/>
              </a:rPr>
              <a:t> </a:t>
            </a:r>
            <a:r>
              <a:rPr sz="1400" spc="-20" dirty="0">
                <a:latin typeface="Times New Roman"/>
                <a:cs typeface="Times New Roman"/>
              </a:rPr>
              <a:t>перехода</a:t>
            </a:r>
            <a:r>
              <a:rPr sz="1400" spc="509" dirty="0">
                <a:latin typeface="Times New Roman"/>
                <a:cs typeface="Times New Roman"/>
              </a:rPr>
              <a:t> </a:t>
            </a:r>
            <a:r>
              <a:rPr sz="1400" spc="-5" dirty="0">
                <a:latin typeface="Times New Roman"/>
                <a:cs typeface="Times New Roman"/>
              </a:rPr>
              <a:t>от</a:t>
            </a:r>
            <a:endParaRPr sz="1400" dirty="0">
              <a:latin typeface="Times New Roman"/>
              <a:cs typeface="Times New Roman"/>
            </a:endParaRPr>
          </a:p>
        </p:txBody>
      </p:sp>
      <p:sp>
        <p:nvSpPr>
          <p:cNvPr id="26" name="object 26"/>
          <p:cNvSpPr txBox="1"/>
          <p:nvPr/>
        </p:nvSpPr>
        <p:spPr>
          <a:xfrm>
            <a:off x="1808479" y="5650484"/>
            <a:ext cx="8563610" cy="227626"/>
          </a:xfrm>
          <a:prstGeom prst="rect">
            <a:avLst/>
          </a:prstGeom>
        </p:spPr>
        <p:txBody>
          <a:bodyPr vert="horz" wrap="square" lIns="0" tIns="12065" rIns="0" bIns="0" rtlCol="0">
            <a:spAutoFit/>
          </a:bodyPr>
          <a:lstStyle/>
          <a:p>
            <a:pPr marL="12700">
              <a:spcBef>
                <a:spcPts val="95"/>
              </a:spcBef>
            </a:pPr>
            <a:r>
              <a:rPr sz="1400" spc="-15" dirty="0">
                <a:latin typeface="Times New Roman"/>
                <a:cs typeface="Times New Roman"/>
              </a:rPr>
              <a:t>единичного</a:t>
            </a:r>
            <a:r>
              <a:rPr sz="1400" spc="254" dirty="0">
                <a:latin typeface="Times New Roman"/>
                <a:cs typeface="Times New Roman"/>
              </a:rPr>
              <a:t> </a:t>
            </a:r>
            <a:r>
              <a:rPr sz="1400" spc="-5" dirty="0">
                <a:latin typeface="Times New Roman"/>
                <a:cs typeface="Times New Roman"/>
              </a:rPr>
              <a:t>к</a:t>
            </a:r>
            <a:r>
              <a:rPr sz="1400" spc="250" dirty="0">
                <a:latin typeface="Times New Roman"/>
                <a:cs typeface="Times New Roman"/>
              </a:rPr>
              <a:t> </a:t>
            </a:r>
            <a:r>
              <a:rPr sz="1400" spc="-25" dirty="0">
                <a:latin typeface="Times New Roman"/>
                <a:cs typeface="Times New Roman"/>
              </a:rPr>
              <a:t>общему,</a:t>
            </a:r>
            <a:r>
              <a:rPr sz="1400" spc="270" dirty="0">
                <a:latin typeface="Times New Roman"/>
                <a:cs typeface="Times New Roman"/>
              </a:rPr>
              <a:t> </a:t>
            </a:r>
            <a:r>
              <a:rPr sz="1400" spc="-5" dirty="0">
                <a:latin typeface="Times New Roman"/>
                <a:cs typeface="Times New Roman"/>
              </a:rPr>
              <a:t>от</a:t>
            </a:r>
            <a:r>
              <a:rPr sz="1400" spc="250" dirty="0">
                <a:latin typeface="Times New Roman"/>
                <a:cs typeface="Times New Roman"/>
              </a:rPr>
              <a:t> </a:t>
            </a:r>
            <a:r>
              <a:rPr sz="1400" spc="-5" dirty="0">
                <a:latin typeface="Times New Roman"/>
                <a:cs typeface="Times New Roman"/>
              </a:rPr>
              <a:t>менее</a:t>
            </a:r>
            <a:r>
              <a:rPr sz="1400" spc="265" dirty="0">
                <a:latin typeface="Times New Roman"/>
                <a:cs typeface="Times New Roman"/>
              </a:rPr>
              <a:t> </a:t>
            </a:r>
            <a:r>
              <a:rPr sz="1400" spc="-5" dirty="0">
                <a:latin typeface="Times New Roman"/>
                <a:cs typeface="Times New Roman"/>
              </a:rPr>
              <a:t>общего</a:t>
            </a:r>
            <a:r>
              <a:rPr sz="1400" spc="260" dirty="0">
                <a:latin typeface="Times New Roman"/>
                <a:cs typeface="Times New Roman"/>
              </a:rPr>
              <a:t> </a:t>
            </a:r>
            <a:r>
              <a:rPr sz="1400" spc="-5" dirty="0">
                <a:latin typeface="Times New Roman"/>
                <a:cs typeface="Times New Roman"/>
              </a:rPr>
              <a:t>к</a:t>
            </a:r>
            <a:r>
              <a:rPr sz="1400" spc="250" dirty="0">
                <a:latin typeface="Times New Roman"/>
                <a:cs typeface="Times New Roman"/>
              </a:rPr>
              <a:t> </a:t>
            </a:r>
            <a:r>
              <a:rPr sz="1400" spc="-10" dirty="0">
                <a:latin typeface="Times New Roman"/>
                <a:cs typeface="Times New Roman"/>
              </a:rPr>
              <a:t>более</a:t>
            </a:r>
            <a:r>
              <a:rPr sz="1400" spc="265" dirty="0">
                <a:latin typeface="Times New Roman"/>
                <a:cs typeface="Times New Roman"/>
              </a:rPr>
              <a:t> </a:t>
            </a:r>
            <a:r>
              <a:rPr sz="1400" dirty="0">
                <a:latin typeface="Times New Roman"/>
                <a:cs typeface="Times New Roman"/>
              </a:rPr>
              <a:t>общему</a:t>
            </a:r>
            <a:r>
              <a:rPr sz="1400" spc="235" dirty="0">
                <a:latin typeface="Times New Roman"/>
                <a:cs typeface="Times New Roman"/>
              </a:rPr>
              <a:t> </a:t>
            </a:r>
            <a:r>
              <a:rPr sz="1400" spc="-5" dirty="0">
                <a:latin typeface="Times New Roman"/>
                <a:cs typeface="Times New Roman"/>
              </a:rPr>
              <a:t>знанию,</a:t>
            </a:r>
            <a:r>
              <a:rPr sz="1400" spc="290" dirty="0">
                <a:latin typeface="Times New Roman"/>
                <a:cs typeface="Times New Roman"/>
              </a:rPr>
              <a:t> </a:t>
            </a:r>
            <a:r>
              <a:rPr sz="1400" spc="-5" dirty="0">
                <a:latin typeface="Times New Roman"/>
                <a:cs typeface="Times New Roman"/>
              </a:rPr>
              <a:t>установления</a:t>
            </a:r>
            <a:r>
              <a:rPr sz="1400" spc="270" dirty="0">
                <a:latin typeface="Times New Roman"/>
                <a:cs typeface="Times New Roman"/>
              </a:rPr>
              <a:t> </a:t>
            </a:r>
            <a:r>
              <a:rPr sz="1400" spc="-5" dirty="0">
                <a:latin typeface="Times New Roman"/>
                <a:cs typeface="Times New Roman"/>
              </a:rPr>
              <a:t>общих</a:t>
            </a:r>
            <a:r>
              <a:rPr sz="1400" spc="250" dirty="0">
                <a:latin typeface="Times New Roman"/>
                <a:cs typeface="Times New Roman"/>
              </a:rPr>
              <a:t> </a:t>
            </a:r>
            <a:r>
              <a:rPr sz="1400" spc="-5" dirty="0">
                <a:latin typeface="Times New Roman"/>
                <a:cs typeface="Times New Roman"/>
              </a:rPr>
              <a:t>свойств</a:t>
            </a:r>
            <a:r>
              <a:rPr sz="1400" spc="270" dirty="0">
                <a:latin typeface="Times New Roman"/>
                <a:cs typeface="Times New Roman"/>
              </a:rPr>
              <a:t> </a:t>
            </a:r>
            <a:r>
              <a:rPr sz="1400" spc="-5" dirty="0">
                <a:latin typeface="Times New Roman"/>
                <a:cs typeface="Times New Roman"/>
              </a:rPr>
              <a:t>и</a:t>
            </a:r>
            <a:r>
              <a:rPr sz="1400" spc="254" dirty="0">
                <a:latin typeface="Times New Roman"/>
                <a:cs typeface="Times New Roman"/>
              </a:rPr>
              <a:t> </a:t>
            </a:r>
            <a:r>
              <a:rPr sz="1400" spc="-10" dirty="0">
                <a:latin typeface="Times New Roman"/>
                <a:cs typeface="Times New Roman"/>
              </a:rPr>
              <a:t>признаков</a:t>
            </a:r>
            <a:endParaRPr sz="1400">
              <a:latin typeface="Times New Roman"/>
              <a:cs typeface="Times New Roman"/>
            </a:endParaRPr>
          </a:p>
        </p:txBody>
      </p:sp>
      <p:sp>
        <p:nvSpPr>
          <p:cNvPr id="27" name="object 27"/>
          <p:cNvSpPr txBox="1"/>
          <p:nvPr/>
        </p:nvSpPr>
        <p:spPr>
          <a:xfrm>
            <a:off x="1808479" y="5760821"/>
            <a:ext cx="7087234" cy="361950"/>
          </a:xfrm>
          <a:prstGeom prst="rect">
            <a:avLst/>
          </a:prstGeom>
        </p:spPr>
        <p:txBody>
          <a:bodyPr vert="horz" wrap="square" lIns="0" tIns="13335" rIns="0" bIns="0" rtlCol="0">
            <a:spAutoFit/>
          </a:bodyPr>
          <a:lstStyle/>
          <a:p>
            <a:pPr marL="12700">
              <a:spcBef>
                <a:spcPts val="105"/>
              </a:spcBef>
            </a:pPr>
            <a:r>
              <a:rPr sz="1400" spc="-10" dirty="0">
                <a:latin typeface="Times New Roman"/>
                <a:cs typeface="Times New Roman"/>
              </a:rPr>
              <a:t>предметов,</a:t>
            </a:r>
            <a:r>
              <a:rPr sz="1400" spc="55" dirty="0">
                <a:latin typeface="Times New Roman"/>
                <a:cs typeface="Times New Roman"/>
              </a:rPr>
              <a:t> </a:t>
            </a:r>
            <a:r>
              <a:rPr sz="1400" spc="-10" dirty="0">
                <a:latin typeface="Times New Roman"/>
                <a:cs typeface="Times New Roman"/>
              </a:rPr>
              <a:t>или</a:t>
            </a:r>
            <a:r>
              <a:rPr sz="1400" spc="20" dirty="0">
                <a:latin typeface="Times New Roman"/>
                <a:cs typeface="Times New Roman"/>
              </a:rPr>
              <a:t> </a:t>
            </a:r>
            <a:r>
              <a:rPr sz="1400" spc="-15" dirty="0">
                <a:latin typeface="Times New Roman"/>
                <a:cs typeface="Times New Roman"/>
              </a:rPr>
              <a:t>как</a:t>
            </a:r>
            <a:r>
              <a:rPr sz="1400" spc="15" dirty="0">
                <a:latin typeface="Times New Roman"/>
                <a:cs typeface="Times New Roman"/>
              </a:rPr>
              <a:t> </a:t>
            </a:r>
            <a:r>
              <a:rPr sz="1400" spc="-30" dirty="0">
                <a:latin typeface="Times New Roman"/>
                <a:cs typeface="Times New Roman"/>
              </a:rPr>
              <a:t>результат</a:t>
            </a:r>
            <a:r>
              <a:rPr sz="1400" spc="85" dirty="0">
                <a:latin typeface="Times New Roman"/>
                <a:cs typeface="Times New Roman"/>
              </a:rPr>
              <a:t> </a:t>
            </a:r>
            <a:r>
              <a:rPr sz="1400" spc="-15" dirty="0">
                <a:latin typeface="Times New Roman"/>
                <a:cs typeface="Times New Roman"/>
              </a:rPr>
              <a:t>этого</a:t>
            </a:r>
            <a:r>
              <a:rPr sz="1400" spc="10" dirty="0">
                <a:latin typeface="Times New Roman"/>
                <a:cs typeface="Times New Roman"/>
              </a:rPr>
              <a:t> </a:t>
            </a:r>
            <a:r>
              <a:rPr sz="1400" dirty="0">
                <a:latin typeface="Times New Roman"/>
                <a:cs typeface="Times New Roman"/>
              </a:rPr>
              <a:t>процесса:</a:t>
            </a:r>
            <a:r>
              <a:rPr sz="1400" spc="40" dirty="0">
                <a:latin typeface="Times New Roman"/>
                <a:cs typeface="Times New Roman"/>
              </a:rPr>
              <a:t> </a:t>
            </a:r>
            <a:r>
              <a:rPr sz="1400" spc="-5" dirty="0">
                <a:latin typeface="Times New Roman"/>
                <a:cs typeface="Times New Roman"/>
              </a:rPr>
              <a:t>обобщенное</a:t>
            </a:r>
            <a:r>
              <a:rPr sz="1400" spc="35" dirty="0">
                <a:latin typeface="Times New Roman"/>
                <a:cs typeface="Times New Roman"/>
              </a:rPr>
              <a:t> </a:t>
            </a:r>
            <a:r>
              <a:rPr sz="1400" spc="-10" dirty="0">
                <a:latin typeface="Times New Roman"/>
                <a:cs typeface="Times New Roman"/>
              </a:rPr>
              <a:t>понятие,</a:t>
            </a:r>
            <a:r>
              <a:rPr sz="1400" spc="25" dirty="0">
                <a:latin typeface="Times New Roman"/>
                <a:cs typeface="Times New Roman"/>
              </a:rPr>
              <a:t> </a:t>
            </a:r>
            <a:r>
              <a:rPr sz="1400" spc="-15" dirty="0">
                <a:latin typeface="Times New Roman"/>
                <a:cs typeface="Times New Roman"/>
              </a:rPr>
              <a:t>суждение,</a:t>
            </a:r>
            <a:r>
              <a:rPr sz="1400" spc="60" dirty="0">
                <a:latin typeface="Times New Roman"/>
                <a:cs typeface="Times New Roman"/>
              </a:rPr>
              <a:t> </a:t>
            </a:r>
            <a:r>
              <a:rPr sz="1400" spc="-20" dirty="0">
                <a:latin typeface="Times New Roman"/>
                <a:cs typeface="Times New Roman"/>
              </a:rPr>
              <a:t>закон,</a:t>
            </a:r>
            <a:r>
              <a:rPr sz="1400" spc="25" dirty="0">
                <a:latin typeface="Times New Roman"/>
                <a:cs typeface="Times New Roman"/>
              </a:rPr>
              <a:t> </a:t>
            </a:r>
            <a:r>
              <a:rPr sz="1400" spc="-5" dirty="0">
                <a:latin typeface="Times New Roman"/>
                <a:cs typeface="Times New Roman"/>
              </a:rPr>
              <a:t>теория</a:t>
            </a:r>
            <a:r>
              <a:rPr sz="2200" spc="-5" dirty="0">
                <a:latin typeface="Times New Roman"/>
                <a:cs typeface="Times New Roman"/>
              </a:rPr>
              <a:t>.</a:t>
            </a:r>
            <a:endParaRPr sz="2200">
              <a:latin typeface="Times New Roman"/>
              <a:cs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pic>
        <p:nvPicPr>
          <p:cNvPr id="4" name="object 4"/>
          <p:cNvPicPr/>
          <p:nvPr/>
        </p:nvPicPr>
        <p:blipFill>
          <a:blip r:embed="rId3" cstate="print"/>
          <a:stretch>
            <a:fillRect/>
          </a:stretch>
        </p:blipFill>
        <p:spPr>
          <a:xfrm>
            <a:off x="1801369" y="1261872"/>
            <a:ext cx="8626241" cy="360158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sp>
        <p:nvSpPr>
          <p:cNvPr id="4" name="object 4"/>
          <p:cNvSpPr txBox="1"/>
          <p:nvPr/>
        </p:nvSpPr>
        <p:spPr>
          <a:xfrm>
            <a:off x="1674063" y="994160"/>
            <a:ext cx="5248910" cy="4403725"/>
          </a:xfrm>
          <a:prstGeom prst="rect">
            <a:avLst/>
          </a:prstGeom>
        </p:spPr>
        <p:txBody>
          <a:bodyPr vert="horz" wrap="square" lIns="0" tIns="10160" rIns="0" bIns="0" rtlCol="0">
            <a:spAutoFit/>
          </a:bodyPr>
          <a:lstStyle/>
          <a:p>
            <a:pPr marL="12700" marR="5080" indent="164465" algn="just">
              <a:lnSpc>
                <a:spcPct val="130000"/>
              </a:lnSpc>
              <a:spcBef>
                <a:spcPts val="80"/>
              </a:spcBef>
            </a:pPr>
            <a:r>
              <a:rPr sz="1700" b="1" i="1" spc="-25" dirty="0">
                <a:latin typeface="Times New Roman"/>
                <a:cs typeface="Times New Roman"/>
              </a:rPr>
              <a:t>Метод</a:t>
            </a:r>
            <a:r>
              <a:rPr sz="1700" b="1" i="1" spc="-20" dirty="0">
                <a:latin typeface="Times New Roman"/>
                <a:cs typeface="Times New Roman"/>
              </a:rPr>
              <a:t> </a:t>
            </a:r>
            <a:r>
              <a:rPr sz="1700" b="1" i="1" spc="-10" dirty="0">
                <a:latin typeface="Times New Roman"/>
                <a:cs typeface="Times New Roman"/>
              </a:rPr>
              <a:t>Дельфи</a:t>
            </a:r>
            <a:r>
              <a:rPr sz="1700" b="1" i="1" spc="-5" dirty="0">
                <a:latin typeface="Times New Roman"/>
                <a:cs typeface="Times New Roman"/>
              </a:rPr>
              <a:t> </a:t>
            </a:r>
            <a:r>
              <a:rPr sz="1700" dirty="0">
                <a:latin typeface="Times New Roman"/>
                <a:cs typeface="Times New Roman"/>
              </a:rPr>
              <a:t>-</a:t>
            </a:r>
            <a:r>
              <a:rPr sz="1700" spc="5" dirty="0">
                <a:latin typeface="Times New Roman"/>
                <a:cs typeface="Times New Roman"/>
              </a:rPr>
              <a:t> </a:t>
            </a:r>
            <a:r>
              <a:rPr sz="1700" spc="-10" dirty="0">
                <a:latin typeface="Times New Roman"/>
                <a:cs typeface="Times New Roman"/>
              </a:rPr>
              <a:t>многоэтапный</a:t>
            </a:r>
            <a:r>
              <a:rPr sz="1700" spc="-5" dirty="0">
                <a:latin typeface="Times New Roman"/>
                <a:cs typeface="Times New Roman"/>
              </a:rPr>
              <a:t> </a:t>
            </a:r>
            <a:r>
              <a:rPr sz="1700" spc="-15" dirty="0">
                <a:latin typeface="Times New Roman"/>
                <a:cs typeface="Times New Roman"/>
              </a:rPr>
              <a:t>метод, </a:t>
            </a:r>
            <a:r>
              <a:rPr sz="1700" spc="-10" dirty="0">
                <a:latin typeface="Times New Roman"/>
                <a:cs typeface="Times New Roman"/>
              </a:rPr>
              <a:t> предусматривающий</a:t>
            </a:r>
            <a:r>
              <a:rPr sz="1700" spc="-5" dirty="0">
                <a:latin typeface="Times New Roman"/>
                <a:cs typeface="Times New Roman"/>
              </a:rPr>
              <a:t> </a:t>
            </a:r>
            <a:r>
              <a:rPr sz="1700" spc="-15" dirty="0">
                <a:latin typeface="Times New Roman"/>
                <a:cs typeface="Times New Roman"/>
              </a:rPr>
              <a:t>первоначальное</a:t>
            </a:r>
            <a:r>
              <a:rPr sz="1700" spc="-10" dirty="0">
                <a:latin typeface="Times New Roman"/>
                <a:cs typeface="Times New Roman"/>
              </a:rPr>
              <a:t> </a:t>
            </a:r>
            <a:r>
              <a:rPr sz="1700" u="sng" spc="-5" dirty="0">
                <a:uFill>
                  <a:solidFill>
                    <a:srgbClr val="000000"/>
                  </a:solidFill>
                </a:uFill>
                <a:latin typeface="Times New Roman"/>
                <a:cs typeface="Times New Roman"/>
              </a:rPr>
              <a:t>изолированное </a:t>
            </a:r>
            <a:r>
              <a:rPr sz="1700" dirty="0">
                <a:latin typeface="Times New Roman"/>
                <a:cs typeface="Times New Roman"/>
              </a:rPr>
              <a:t> </a:t>
            </a:r>
            <a:r>
              <a:rPr sz="1700" u="sng" dirty="0">
                <a:uFill>
                  <a:solidFill>
                    <a:srgbClr val="000000"/>
                  </a:solidFill>
                </a:uFill>
                <a:latin typeface="Times New Roman"/>
                <a:cs typeface="Times New Roman"/>
              </a:rPr>
              <a:t>вынесение </a:t>
            </a:r>
            <a:r>
              <a:rPr sz="1700" u="sng" spc="-10" dirty="0">
                <a:uFill>
                  <a:solidFill>
                    <a:srgbClr val="000000"/>
                  </a:solidFill>
                </a:uFill>
                <a:latin typeface="Times New Roman"/>
                <a:cs typeface="Times New Roman"/>
              </a:rPr>
              <a:t>экспертами </a:t>
            </a:r>
            <a:r>
              <a:rPr sz="1700" u="sng" spc="-5" dirty="0">
                <a:uFill>
                  <a:solidFill>
                    <a:srgbClr val="000000"/>
                  </a:solidFill>
                </a:uFill>
                <a:latin typeface="Times New Roman"/>
                <a:cs typeface="Times New Roman"/>
              </a:rPr>
              <a:t>своих </a:t>
            </a:r>
            <a:r>
              <a:rPr sz="1700" u="sng" spc="-15" dirty="0">
                <a:uFill>
                  <a:solidFill>
                    <a:srgbClr val="000000"/>
                  </a:solidFill>
                </a:uFill>
                <a:latin typeface="Times New Roman"/>
                <a:cs typeface="Times New Roman"/>
              </a:rPr>
              <a:t>суждений</a:t>
            </a:r>
            <a:r>
              <a:rPr sz="1700" spc="-15" dirty="0">
                <a:latin typeface="Times New Roman"/>
                <a:cs typeface="Times New Roman"/>
              </a:rPr>
              <a:t> </a:t>
            </a:r>
            <a:r>
              <a:rPr sz="1700" dirty="0">
                <a:latin typeface="Times New Roman"/>
                <a:cs typeface="Times New Roman"/>
              </a:rPr>
              <a:t>и </a:t>
            </a:r>
            <a:r>
              <a:rPr sz="1700" spc="-5" dirty="0">
                <a:latin typeface="Times New Roman"/>
                <a:cs typeface="Times New Roman"/>
              </a:rPr>
              <a:t>дальнейшую </a:t>
            </a:r>
            <a:r>
              <a:rPr sz="1700" dirty="0">
                <a:latin typeface="Times New Roman"/>
                <a:cs typeface="Times New Roman"/>
              </a:rPr>
              <a:t> </a:t>
            </a:r>
            <a:r>
              <a:rPr sz="1700" spc="-10" dirty="0">
                <a:latin typeface="Times New Roman"/>
                <a:cs typeface="Times New Roman"/>
              </a:rPr>
              <a:t>многократную </a:t>
            </a:r>
            <a:r>
              <a:rPr sz="1700" dirty="0">
                <a:latin typeface="Times New Roman"/>
                <a:cs typeface="Times New Roman"/>
              </a:rPr>
              <a:t>их </a:t>
            </a:r>
            <a:r>
              <a:rPr sz="1700" spc="-15" dirty="0">
                <a:latin typeface="Times New Roman"/>
                <a:cs typeface="Times New Roman"/>
              </a:rPr>
              <a:t>корректировку </a:t>
            </a:r>
            <a:r>
              <a:rPr sz="1700" dirty="0">
                <a:latin typeface="Times New Roman"/>
                <a:cs typeface="Times New Roman"/>
              </a:rPr>
              <a:t>на </a:t>
            </a:r>
            <a:r>
              <a:rPr sz="1700" spc="-5" dirty="0">
                <a:latin typeface="Times New Roman"/>
                <a:cs typeface="Times New Roman"/>
              </a:rPr>
              <a:t>базе </a:t>
            </a:r>
            <a:r>
              <a:rPr sz="1700" spc="-15" dirty="0">
                <a:latin typeface="Times New Roman"/>
                <a:cs typeface="Times New Roman"/>
              </a:rPr>
              <a:t>ознакомления </a:t>
            </a:r>
            <a:r>
              <a:rPr sz="1700" spc="-10" dirty="0">
                <a:latin typeface="Times New Roman"/>
                <a:cs typeface="Times New Roman"/>
              </a:rPr>
              <a:t> </a:t>
            </a:r>
            <a:r>
              <a:rPr sz="1700" spc="-15" dirty="0">
                <a:latin typeface="Times New Roman"/>
                <a:cs typeface="Times New Roman"/>
              </a:rPr>
              <a:t>каждого </a:t>
            </a:r>
            <a:r>
              <a:rPr sz="1700" spc="-5" dirty="0">
                <a:latin typeface="Times New Roman"/>
                <a:cs typeface="Times New Roman"/>
              </a:rPr>
              <a:t>эксперта </a:t>
            </a:r>
            <a:r>
              <a:rPr sz="1700" dirty="0">
                <a:latin typeface="Times New Roman"/>
                <a:cs typeface="Times New Roman"/>
              </a:rPr>
              <a:t>с </a:t>
            </a:r>
            <a:r>
              <a:rPr sz="1700" spc="-10" dirty="0">
                <a:latin typeface="Times New Roman"/>
                <a:cs typeface="Times New Roman"/>
              </a:rPr>
              <a:t>суждениями </a:t>
            </a:r>
            <a:r>
              <a:rPr sz="1700" spc="-5" dirty="0">
                <a:latin typeface="Times New Roman"/>
                <a:cs typeface="Times New Roman"/>
              </a:rPr>
              <a:t>других </a:t>
            </a:r>
            <a:r>
              <a:rPr sz="1700" spc="-15" dirty="0">
                <a:latin typeface="Times New Roman"/>
                <a:cs typeface="Times New Roman"/>
              </a:rPr>
              <a:t>экспертов </a:t>
            </a:r>
            <a:r>
              <a:rPr sz="1700" spc="-5" dirty="0">
                <a:latin typeface="Times New Roman"/>
                <a:cs typeface="Times New Roman"/>
              </a:rPr>
              <a:t>до </a:t>
            </a:r>
            <a:r>
              <a:rPr sz="1700" spc="-15" dirty="0">
                <a:latin typeface="Times New Roman"/>
                <a:cs typeface="Times New Roman"/>
              </a:rPr>
              <a:t>тех </a:t>
            </a:r>
            <a:r>
              <a:rPr sz="1700" spc="-409" dirty="0">
                <a:latin typeface="Times New Roman"/>
                <a:cs typeface="Times New Roman"/>
              </a:rPr>
              <a:t> </a:t>
            </a:r>
            <a:r>
              <a:rPr sz="1700" spc="-5" dirty="0">
                <a:latin typeface="Times New Roman"/>
                <a:cs typeface="Times New Roman"/>
              </a:rPr>
              <a:t>пор,</a:t>
            </a:r>
            <a:r>
              <a:rPr sz="1700" dirty="0">
                <a:latin typeface="Times New Roman"/>
                <a:cs typeface="Times New Roman"/>
              </a:rPr>
              <a:t> </a:t>
            </a:r>
            <a:r>
              <a:rPr sz="1700" spc="-10" dirty="0">
                <a:latin typeface="Times New Roman"/>
                <a:cs typeface="Times New Roman"/>
              </a:rPr>
              <a:t>пока</a:t>
            </a:r>
            <a:r>
              <a:rPr sz="1700" spc="-5" dirty="0">
                <a:latin typeface="Times New Roman"/>
                <a:cs typeface="Times New Roman"/>
              </a:rPr>
              <a:t> </a:t>
            </a:r>
            <a:r>
              <a:rPr sz="1700" i="1" spc="-15" dirty="0">
                <a:latin typeface="Times New Roman"/>
                <a:cs typeface="Times New Roman"/>
              </a:rPr>
              <a:t>величина</a:t>
            </a:r>
            <a:r>
              <a:rPr sz="1700" i="1" spc="-10" dirty="0">
                <a:latin typeface="Times New Roman"/>
                <a:cs typeface="Times New Roman"/>
              </a:rPr>
              <a:t> </a:t>
            </a:r>
            <a:r>
              <a:rPr sz="1700" i="1" spc="-15" dirty="0">
                <a:latin typeface="Times New Roman"/>
                <a:cs typeface="Times New Roman"/>
              </a:rPr>
              <a:t>разброса</a:t>
            </a:r>
            <a:r>
              <a:rPr sz="1700" i="1" spc="-10" dirty="0">
                <a:latin typeface="Times New Roman"/>
                <a:cs typeface="Times New Roman"/>
              </a:rPr>
              <a:t> </a:t>
            </a:r>
            <a:r>
              <a:rPr sz="1700" i="1" dirty="0">
                <a:latin typeface="Times New Roman"/>
                <a:cs typeface="Times New Roman"/>
              </a:rPr>
              <a:t>оценок</a:t>
            </a:r>
            <a:r>
              <a:rPr sz="1700" i="1" spc="5" dirty="0">
                <a:latin typeface="Times New Roman"/>
                <a:cs typeface="Times New Roman"/>
              </a:rPr>
              <a:t> </a:t>
            </a:r>
            <a:r>
              <a:rPr sz="1700" i="1" spc="-5" dirty="0">
                <a:latin typeface="Times New Roman"/>
                <a:cs typeface="Times New Roman"/>
              </a:rPr>
              <a:t>не</a:t>
            </a:r>
            <a:r>
              <a:rPr sz="1700" i="1" spc="420" dirty="0">
                <a:latin typeface="Times New Roman"/>
                <a:cs typeface="Times New Roman"/>
              </a:rPr>
              <a:t> </a:t>
            </a:r>
            <a:r>
              <a:rPr sz="1700" i="1" spc="-10" dirty="0">
                <a:latin typeface="Times New Roman"/>
                <a:cs typeface="Times New Roman"/>
              </a:rPr>
              <a:t>будет </a:t>
            </a:r>
            <a:r>
              <a:rPr sz="1700" i="1" spc="-5" dirty="0">
                <a:latin typeface="Times New Roman"/>
                <a:cs typeface="Times New Roman"/>
              </a:rPr>
              <a:t> </a:t>
            </a:r>
            <a:r>
              <a:rPr sz="1700" i="1" spc="-10" dirty="0">
                <a:latin typeface="Times New Roman"/>
                <a:cs typeface="Times New Roman"/>
              </a:rPr>
              <a:t>находиться</a:t>
            </a:r>
            <a:r>
              <a:rPr sz="1700" i="1" spc="-5" dirty="0">
                <a:latin typeface="Times New Roman"/>
                <a:cs typeface="Times New Roman"/>
              </a:rPr>
              <a:t> </a:t>
            </a:r>
            <a:r>
              <a:rPr sz="1700" i="1" dirty="0">
                <a:latin typeface="Times New Roman"/>
                <a:cs typeface="Times New Roman"/>
              </a:rPr>
              <a:t>в</a:t>
            </a:r>
            <a:r>
              <a:rPr sz="1700" i="1" spc="5" dirty="0">
                <a:latin typeface="Times New Roman"/>
                <a:cs typeface="Times New Roman"/>
              </a:rPr>
              <a:t> </a:t>
            </a:r>
            <a:r>
              <a:rPr sz="1700" i="1" spc="-10" dirty="0">
                <a:latin typeface="Times New Roman"/>
                <a:cs typeface="Times New Roman"/>
              </a:rPr>
              <a:t>рамках</a:t>
            </a:r>
            <a:r>
              <a:rPr sz="1700" i="1" spc="-5" dirty="0">
                <a:latin typeface="Times New Roman"/>
                <a:cs typeface="Times New Roman"/>
              </a:rPr>
              <a:t> </a:t>
            </a:r>
            <a:r>
              <a:rPr sz="1700" spc="-10" dirty="0">
                <a:latin typeface="Times New Roman"/>
                <a:cs typeface="Times New Roman"/>
              </a:rPr>
              <a:t>заранее</a:t>
            </a:r>
            <a:r>
              <a:rPr sz="1700" spc="-5" dirty="0">
                <a:latin typeface="Times New Roman"/>
                <a:cs typeface="Times New Roman"/>
              </a:rPr>
              <a:t> </a:t>
            </a:r>
            <a:r>
              <a:rPr sz="1700" spc="-10" dirty="0">
                <a:latin typeface="Times New Roman"/>
                <a:cs typeface="Times New Roman"/>
              </a:rPr>
              <a:t>устанавливаемого </a:t>
            </a:r>
            <a:r>
              <a:rPr sz="1700" spc="-5" dirty="0">
                <a:latin typeface="Times New Roman"/>
                <a:cs typeface="Times New Roman"/>
              </a:rPr>
              <a:t> </a:t>
            </a:r>
            <a:r>
              <a:rPr sz="1700" spc="-15" dirty="0">
                <a:latin typeface="Times New Roman"/>
                <a:cs typeface="Times New Roman"/>
              </a:rPr>
              <a:t>желаемого</a:t>
            </a:r>
            <a:r>
              <a:rPr sz="1700" spc="20" dirty="0">
                <a:latin typeface="Times New Roman"/>
                <a:cs typeface="Times New Roman"/>
              </a:rPr>
              <a:t> </a:t>
            </a:r>
            <a:r>
              <a:rPr sz="1700" spc="-5" dirty="0">
                <a:latin typeface="Times New Roman"/>
                <a:cs typeface="Times New Roman"/>
              </a:rPr>
              <a:t>интервала</a:t>
            </a:r>
            <a:r>
              <a:rPr sz="1700" spc="-50" dirty="0">
                <a:latin typeface="Times New Roman"/>
                <a:cs typeface="Times New Roman"/>
              </a:rPr>
              <a:t> </a:t>
            </a:r>
            <a:r>
              <a:rPr sz="1700" spc="-5" dirty="0">
                <a:latin typeface="Times New Roman"/>
                <a:cs typeface="Times New Roman"/>
              </a:rPr>
              <a:t>варьирования</a:t>
            </a:r>
            <a:r>
              <a:rPr sz="1700" spc="-75" dirty="0">
                <a:latin typeface="Times New Roman"/>
                <a:cs typeface="Times New Roman"/>
              </a:rPr>
              <a:t> </a:t>
            </a:r>
            <a:r>
              <a:rPr sz="1700" spc="-10" dirty="0">
                <a:latin typeface="Times New Roman"/>
                <a:cs typeface="Times New Roman"/>
              </a:rPr>
              <a:t>оценок.</a:t>
            </a:r>
            <a:endParaRPr sz="1700">
              <a:latin typeface="Times New Roman"/>
              <a:cs typeface="Times New Roman"/>
            </a:endParaRPr>
          </a:p>
          <a:p>
            <a:pPr marL="12700" marR="6985" indent="164465" algn="just">
              <a:lnSpc>
                <a:spcPct val="130000"/>
              </a:lnSpc>
              <a:spcBef>
                <a:spcPts val="15"/>
              </a:spcBef>
            </a:pPr>
            <a:r>
              <a:rPr sz="1700" spc="-10" dirty="0">
                <a:latin typeface="Times New Roman"/>
                <a:cs typeface="Times New Roman"/>
              </a:rPr>
              <a:t>Получаемые</a:t>
            </a:r>
            <a:r>
              <a:rPr sz="1700" spc="-5" dirty="0">
                <a:latin typeface="Times New Roman"/>
                <a:cs typeface="Times New Roman"/>
              </a:rPr>
              <a:t> посредством</a:t>
            </a:r>
            <a:r>
              <a:rPr sz="1700" dirty="0">
                <a:latin typeface="Times New Roman"/>
                <a:cs typeface="Times New Roman"/>
              </a:rPr>
              <a:t> </a:t>
            </a:r>
            <a:r>
              <a:rPr sz="1700" spc="-10" dirty="0">
                <a:latin typeface="Times New Roman"/>
                <a:cs typeface="Times New Roman"/>
              </a:rPr>
              <a:t>данных</a:t>
            </a:r>
            <a:r>
              <a:rPr sz="1700" spc="-5" dirty="0">
                <a:latin typeface="Times New Roman"/>
                <a:cs typeface="Times New Roman"/>
              </a:rPr>
              <a:t> </a:t>
            </a:r>
            <a:r>
              <a:rPr sz="1700" spc="-15" dirty="0">
                <a:latin typeface="Times New Roman"/>
                <a:cs typeface="Times New Roman"/>
              </a:rPr>
              <a:t>методик</a:t>
            </a:r>
            <a:r>
              <a:rPr sz="1700" spc="-10" dirty="0">
                <a:latin typeface="Times New Roman"/>
                <a:cs typeface="Times New Roman"/>
              </a:rPr>
              <a:t> оценки </a:t>
            </a:r>
            <a:r>
              <a:rPr sz="1700" spc="-409" dirty="0">
                <a:latin typeface="Times New Roman"/>
                <a:cs typeface="Times New Roman"/>
              </a:rPr>
              <a:t> </a:t>
            </a:r>
            <a:r>
              <a:rPr sz="1700" spc="10" dirty="0">
                <a:latin typeface="Times New Roman"/>
                <a:cs typeface="Times New Roman"/>
              </a:rPr>
              <a:t>носят </a:t>
            </a:r>
            <a:r>
              <a:rPr sz="1700" u="sng" spc="-5" dirty="0">
                <a:uFill>
                  <a:solidFill>
                    <a:srgbClr val="000000"/>
                  </a:solidFill>
                </a:uFill>
                <a:latin typeface="Times New Roman"/>
                <a:cs typeface="Times New Roman"/>
              </a:rPr>
              <a:t>статичный </a:t>
            </a:r>
            <a:r>
              <a:rPr sz="1700" u="sng" dirty="0">
                <a:uFill>
                  <a:solidFill>
                    <a:srgbClr val="000000"/>
                  </a:solidFill>
                </a:uFill>
                <a:latin typeface="Times New Roman"/>
                <a:cs typeface="Times New Roman"/>
              </a:rPr>
              <a:t>и </a:t>
            </a:r>
            <a:r>
              <a:rPr sz="1700" u="sng" spc="-10" dirty="0">
                <a:uFill>
                  <a:solidFill>
                    <a:srgbClr val="000000"/>
                  </a:solidFill>
                </a:uFill>
                <a:latin typeface="Times New Roman"/>
                <a:cs typeface="Times New Roman"/>
              </a:rPr>
              <a:t>одноразовый</a:t>
            </a:r>
            <a:r>
              <a:rPr sz="1700" spc="-10" dirty="0">
                <a:latin typeface="Times New Roman"/>
                <a:cs typeface="Times New Roman"/>
              </a:rPr>
              <a:t> </a:t>
            </a:r>
            <a:r>
              <a:rPr sz="1700" spc="-15" dirty="0">
                <a:latin typeface="Times New Roman"/>
                <a:cs typeface="Times New Roman"/>
              </a:rPr>
              <a:t>характер, </a:t>
            </a:r>
            <a:r>
              <a:rPr sz="1700" dirty="0">
                <a:latin typeface="Times New Roman"/>
                <a:cs typeface="Times New Roman"/>
              </a:rPr>
              <a:t>в </a:t>
            </a:r>
            <a:r>
              <a:rPr sz="1700" spc="-25" dirty="0">
                <a:latin typeface="Times New Roman"/>
                <a:cs typeface="Times New Roman"/>
              </a:rPr>
              <a:t>результате </a:t>
            </a:r>
            <a:r>
              <a:rPr sz="1700" spc="-20" dirty="0">
                <a:latin typeface="Times New Roman"/>
                <a:cs typeface="Times New Roman"/>
              </a:rPr>
              <a:t> </a:t>
            </a:r>
            <a:r>
              <a:rPr sz="1700" spc="-15" dirty="0">
                <a:latin typeface="Times New Roman"/>
                <a:cs typeface="Times New Roman"/>
              </a:rPr>
              <a:t>чего </a:t>
            </a:r>
            <a:r>
              <a:rPr sz="1700" spc="-5" dirty="0">
                <a:latin typeface="Times New Roman"/>
                <a:cs typeface="Times New Roman"/>
              </a:rPr>
              <a:t>возникает </a:t>
            </a:r>
            <a:r>
              <a:rPr sz="1700" spc="-15" dirty="0">
                <a:latin typeface="Times New Roman"/>
                <a:cs typeface="Times New Roman"/>
              </a:rPr>
              <a:t>необходимость повторного </a:t>
            </a:r>
            <a:r>
              <a:rPr sz="1700" spc="-5" dirty="0">
                <a:latin typeface="Times New Roman"/>
                <a:cs typeface="Times New Roman"/>
              </a:rPr>
              <a:t>обращения </a:t>
            </a:r>
            <a:r>
              <a:rPr sz="1700" dirty="0">
                <a:latin typeface="Times New Roman"/>
                <a:cs typeface="Times New Roman"/>
              </a:rPr>
              <a:t>к </a:t>
            </a:r>
            <a:r>
              <a:rPr sz="1700" spc="5" dirty="0">
                <a:latin typeface="Times New Roman"/>
                <a:cs typeface="Times New Roman"/>
              </a:rPr>
              <a:t> </a:t>
            </a:r>
            <a:r>
              <a:rPr sz="1700" spc="-10" dirty="0">
                <a:latin typeface="Times New Roman"/>
                <a:cs typeface="Times New Roman"/>
              </a:rPr>
              <a:t>экспертам</a:t>
            </a:r>
            <a:r>
              <a:rPr sz="1700" spc="-5" dirty="0">
                <a:latin typeface="Times New Roman"/>
                <a:cs typeface="Times New Roman"/>
              </a:rPr>
              <a:t> </a:t>
            </a:r>
            <a:r>
              <a:rPr sz="1700" dirty="0">
                <a:latin typeface="Times New Roman"/>
                <a:cs typeface="Times New Roman"/>
              </a:rPr>
              <a:t>при</a:t>
            </a:r>
            <a:r>
              <a:rPr sz="1700" spc="5" dirty="0">
                <a:latin typeface="Times New Roman"/>
                <a:cs typeface="Times New Roman"/>
              </a:rPr>
              <a:t> </a:t>
            </a:r>
            <a:r>
              <a:rPr sz="1700" spc="-5" dirty="0">
                <a:latin typeface="Times New Roman"/>
                <a:cs typeface="Times New Roman"/>
              </a:rPr>
              <a:t>составлении</a:t>
            </a:r>
            <a:r>
              <a:rPr sz="1700" dirty="0">
                <a:latin typeface="Times New Roman"/>
                <a:cs typeface="Times New Roman"/>
              </a:rPr>
              <a:t> </a:t>
            </a:r>
            <a:r>
              <a:rPr sz="1700" spc="-10" dirty="0">
                <a:latin typeface="Times New Roman"/>
                <a:cs typeface="Times New Roman"/>
              </a:rPr>
              <a:t>прогноза</a:t>
            </a:r>
            <a:r>
              <a:rPr sz="1700" spc="-5" dirty="0">
                <a:latin typeface="Times New Roman"/>
                <a:cs typeface="Times New Roman"/>
              </a:rPr>
              <a:t> </a:t>
            </a:r>
            <a:r>
              <a:rPr sz="1700" spc="-15" dirty="0">
                <a:latin typeface="Times New Roman"/>
                <a:cs typeface="Times New Roman"/>
              </a:rPr>
              <a:t>доли</a:t>
            </a:r>
            <a:r>
              <a:rPr sz="1700" spc="-10" dirty="0">
                <a:latin typeface="Times New Roman"/>
                <a:cs typeface="Times New Roman"/>
              </a:rPr>
              <a:t> </a:t>
            </a:r>
            <a:r>
              <a:rPr sz="1700" spc="-5" dirty="0">
                <a:latin typeface="Times New Roman"/>
                <a:cs typeface="Times New Roman"/>
              </a:rPr>
              <a:t>рынка</a:t>
            </a:r>
            <a:r>
              <a:rPr sz="1700" dirty="0">
                <a:latin typeface="Times New Roman"/>
                <a:cs typeface="Times New Roman"/>
              </a:rPr>
              <a:t> </a:t>
            </a:r>
            <a:r>
              <a:rPr sz="1700" spc="-25" dirty="0">
                <a:latin typeface="Times New Roman"/>
                <a:cs typeface="Times New Roman"/>
              </a:rPr>
              <a:t>на </a:t>
            </a:r>
            <a:r>
              <a:rPr sz="1700" spc="-20" dirty="0">
                <a:latin typeface="Times New Roman"/>
                <a:cs typeface="Times New Roman"/>
              </a:rPr>
              <a:t> </a:t>
            </a:r>
            <a:r>
              <a:rPr sz="1700" spc="-5" dirty="0">
                <a:latin typeface="Times New Roman"/>
                <a:cs typeface="Times New Roman"/>
              </a:rPr>
              <a:t>последующие</a:t>
            </a:r>
            <a:r>
              <a:rPr sz="1700" spc="180" dirty="0">
                <a:latin typeface="Times New Roman"/>
                <a:cs typeface="Times New Roman"/>
              </a:rPr>
              <a:t> </a:t>
            </a:r>
            <a:r>
              <a:rPr sz="1700" spc="-10" dirty="0">
                <a:latin typeface="Times New Roman"/>
                <a:cs typeface="Times New Roman"/>
              </a:rPr>
              <a:t>периоды.</a:t>
            </a:r>
            <a:r>
              <a:rPr sz="1700" spc="190" dirty="0">
                <a:latin typeface="Times New Roman"/>
                <a:cs typeface="Times New Roman"/>
              </a:rPr>
              <a:t> </a:t>
            </a:r>
            <a:r>
              <a:rPr sz="1700" spc="-10" dirty="0">
                <a:latin typeface="Times New Roman"/>
                <a:cs typeface="Times New Roman"/>
              </a:rPr>
              <a:t>Кроме</a:t>
            </a:r>
            <a:r>
              <a:rPr sz="1700" spc="175" dirty="0">
                <a:latin typeface="Times New Roman"/>
                <a:cs typeface="Times New Roman"/>
              </a:rPr>
              <a:t> </a:t>
            </a:r>
            <a:r>
              <a:rPr sz="1700" spc="-25" dirty="0">
                <a:latin typeface="Times New Roman"/>
                <a:cs typeface="Times New Roman"/>
              </a:rPr>
              <a:t>того,</a:t>
            </a:r>
            <a:r>
              <a:rPr sz="1700" spc="195" dirty="0">
                <a:latin typeface="Times New Roman"/>
                <a:cs typeface="Times New Roman"/>
              </a:rPr>
              <a:t> </a:t>
            </a:r>
            <a:r>
              <a:rPr sz="1700" spc="-20" dirty="0">
                <a:latin typeface="Times New Roman"/>
                <a:cs typeface="Times New Roman"/>
              </a:rPr>
              <a:t>метод</a:t>
            </a:r>
            <a:r>
              <a:rPr sz="1700" spc="180" dirty="0">
                <a:latin typeface="Times New Roman"/>
                <a:cs typeface="Times New Roman"/>
              </a:rPr>
              <a:t> </a:t>
            </a:r>
            <a:r>
              <a:rPr sz="1700" spc="-10" dirty="0">
                <a:latin typeface="Times New Roman"/>
                <a:cs typeface="Times New Roman"/>
              </a:rPr>
              <a:t>внутреннего</a:t>
            </a:r>
            <a:endParaRPr sz="1700">
              <a:latin typeface="Times New Roman"/>
              <a:cs typeface="Times New Roman"/>
            </a:endParaRPr>
          </a:p>
        </p:txBody>
      </p:sp>
      <p:sp>
        <p:nvSpPr>
          <p:cNvPr id="5" name="object 5"/>
          <p:cNvSpPr txBox="1"/>
          <p:nvPr/>
        </p:nvSpPr>
        <p:spPr>
          <a:xfrm>
            <a:off x="3689350" y="5368798"/>
            <a:ext cx="1570990" cy="703580"/>
          </a:xfrm>
          <a:prstGeom prst="rect">
            <a:avLst/>
          </a:prstGeom>
        </p:spPr>
        <p:txBody>
          <a:bodyPr vert="horz" wrap="square" lIns="0" tIns="92075" rIns="0" bIns="0" rtlCol="0">
            <a:spAutoFit/>
          </a:bodyPr>
          <a:lstStyle/>
          <a:p>
            <a:pPr marL="12700">
              <a:spcBef>
                <a:spcPts val="725"/>
              </a:spcBef>
            </a:pPr>
            <a:r>
              <a:rPr sz="1700" spc="-20" dirty="0">
                <a:latin typeface="Times New Roman"/>
                <a:cs typeface="Times New Roman"/>
              </a:rPr>
              <a:t>экспертного</a:t>
            </a:r>
            <a:endParaRPr sz="1700">
              <a:latin typeface="Times New Roman"/>
              <a:cs typeface="Times New Roman"/>
            </a:endParaRPr>
          </a:p>
          <a:p>
            <a:pPr marL="274320">
              <a:spcBef>
                <a:spcPts val="630"/>
              </a:spcBef>
            </a:pPr>
            <a:r>
              <a:rPr sz="1700" spc="-10" dirty="0">
                <a:latin typeface="Times New Roman"/>
                <a:cs typeface="Times New Roman"/>
              </a:rPr>
              <a:t>определенной</a:t>
            </a:r>
            <a:endParaRPr sz="1700">
              <a:latin typeface="Times New Roman"/>
              <a:cs typeface="Times New Roman"/>
            </a:endParaRPr>
          </a:p>
        </p:txBody>
      </p:sp>
      <p:sp>
        <p:nvSpPr>
          <p:cNvPr id="6" name="object 6"/>
          <p:cNvSpPr txBox="1"/>
          <p:nvPr/>
        </p:nvSpPr>
        <p:spPr>
          <a:xfrm>
            <a:off x="5305425" y="5368798"/>
            <a:ext cx="1615440" cy="703580"/>
          </a:xfrm>
          <a:prstGeom prst="rect">
            <a:avLst/>
          </a:prstGeom>
        </p:spPr>
        <p:txBody>
          <a:bodyPr vert="horz" wrap="square" lIns="0" tIns="92075" rIns="0" bIns="0" rtlCol="0">
            <a:spAutoFit/>
          </a:bodyPr>
          <a:lstStyle/>
          <a:p>
            <a:pPr marR="5080" algn="r">
              <a:spcBef>
                <a:spcPts val="725"/>
              </a:spcBef>
            </a:pPr>
            <a:r>
              <a:rPr sz="1700" spc="-5" dirty="0">
                <a:latin typeface="Times New Roman"/>
                <a:cs typeface="Times New Roman"/>
              </a:rPr>
              <a:t>прогнозирования</a:t>
            </a:r>
            <a:endParaRPr sz="1700">
              <a:latin typeface="Times New Roman"/>
              <a:cs typeface="Times New Roman"/>
            </a:endParaRPr>
          </a:p>
          <a:p>
            <a:pPr marR="9525" algn="r">
              <a:spcBef>
                <a:spcPts val="630"/>
              </a:spcBef>
            </a:pPr>
            <a:r>
              <a:rPr sz="1700" spc="-5" dirty="0">
                <a:latin typeface="Times New Roman"/>
                <a:cs typeface="Times New Roman"/>
              </a:rPr>
              <a:t>степенью</a:t>
            </a:r>
            <a:endParaRPr sz="1700">
              <a:latin typeface="Times New Roman"/>
              <a:cs typeface="Times New Roman"/>
            </a:endParaRPr>
          </a:p>
        </p:txBody>
      </p:sp>
      <p:sp>
        <p:nvSpPr>
          <p:cNvPr id="7" name="object 7"/>
          <p:cNvSpPr txBox="1"/>
          <p:nvPr/>
        </p:nvSpPr>
        <p:spPr>
          <a:xfrm>
            <a:off x="1674064" y="5368798"/>
            <a:ext cx="1537335" cy="1038860"/>
          </a:xfrm>
          <a:prstGeom prst="rect">
            <a:avLst/>
          </a:prstGeom>
        </p:spPr>
        <p:txBody>
          <a:bodyPr vert="horz" wrap="square" lIns="0" tIns="14605" rIns="0" bIns="0" rtlCol="0">
            <a:spAutoFit/>
          </a:bodyPr>
          <a:lstStyle/>
          <a:p>
            <a:pPr marL="12700" marR="5080" algn="just">
              <a:lnSpc>
                <a:spcPct val="130100"/>
              </a:lnSpc>
              <a:spcBef>
                <a:spcPts val="115"/>
              </a:spcBef>
            </a:pPr>
            <a:r>
              <a:rPr sz="1700" dirty="0">
                <a:latin typeface="Times New Roman"/>
                <a:cs typeface="Times New Roman"/>
              </a:rPr>
              <a:t>и</a:t>
            </a:r>
            <a:r>
              <a:rPr sz="1700" spc="5" dirty="0">
                <a:latin typeface="Times New Roman"/>
                <a:cs typeface="Times New Roman"/>
              </a:rPr>
              <a:t> </a:t>
            </a:r>
            <a:r>
              <a:rPr sz="1700" spc="-10" dirty="0">
                <a:latin typeface="Times New Roman"/>
                <a:cs typeface="Times New Roman"/>
              </a:rPr>
              <a:t>внешнего </a:t>
            </a:r>
            <a:r>
              <a:rPr sz="1700" spc="-409" dirty="0">
                <a:latin typeface="Times New Roman"/>
                <a:cs typeface="Times New Roman"/>
              </a:rPr>
              <a:t> </a:t>
            </a:r>
            <a:r>
              <a:rPr sz="1700" spc="-10" dirty="0">
                <a:latin typeface="Times New Roman"/>
                <a:cs typeface="Times New Roman"/>
              </a:rPr>
              <a:t>характеризуется </a:t>
            </a:r>
            <a:r>
              <a:rPr sz="1700" spc="-415" dirty="0">
                <a:latin typeface="Times New Roman"/>
                <a:cs typeface="Times New Roman"/>
              </a:rPr>
              <a:t> </a:t>
            </a:r>
            <a:r>
              <a:rPr sz="1700" spc="-15" dirty="0">
                <a:latin typeface="Times New Roman"/>
                <a:cs typeface="Times New Roman"/>
              </a:rPr>
              <a:t>с</a:t>
            </a:r>
            <a:r>
              <a:rPr sz="1700" spc="-65" dirty="0">
                <a:latin typeface="Times New Roman"/>
                <a:cs typeface="Times New Roman"/>
              </a:rPr>
              <a:t>у</a:t>
            </a:r>
            <a:r>
              <a:rPr sz="1700" spc="-55" dirty="0">
                <a:latin typeface="Times New Roman"/>
                <a:cs typeface="Times New Roman"/>
              </a:rPr>
              <a:t>б</a:t>
            </a:r>
            <a:r>
              <a:rPr sz="1700" dirty="0">
                <a:latin typeface="Times New Roman"/>
                <a:cs typeface="Times New Roman"/>
              </a:rPr>
              <a:t>ъ</a:t>
            </a:r>
            <a:r>
              <a:rPr sz="1700" spc="-15" dirty="0">
                <a:latin typeface="Times New Roman"/>
                <a:cs typeface="Times New Roman"/>
              </a:rPr>
              <a:t>е</a:t>
            </a:r>
            <a:r>
              <a:rPr sz="1700" spc="-40" dirty="0">
                <a:latin typeface="Times New Roman"/>
                <a:cs typeface="Times New Roman"/>
              </a:rPr>
              <a:t>к</a:t>
            </a:r>
            <a:r>
              <a:rPr sz="1700" dirty="0">
                <a:latin typeface="Times New Roman"/>
                <a:cs typeface="Times New Roman"/>
              </a:rPr>
              <a:t>ти</a:t>
            </a:r>
            <a:r>
              <a:rPr sz="1700" spc="5" dirty="0">
                <a:latin typeface="Times New Roman"/>
                <a:cs typeface="Times New Roman"/>
              </a:rPr>
              <a:t>в</a:t>
            </a:r>
            <a:r>
              <a:rPr sz="1700" spc="-5" dirty="0">
                <a:latin typeface="Times New Roman"/>
                <a:cs typeface="Times New Roman"/>
              </a:rPr>
              <a:t>н</a:t>
            </a:r>
            <a:r>
              <a:rPr sz="1700" spc="30" dirty="0">
                <a:latin typeface="Times New Roman"/>
                <a:cs typeface="Times New Roman"/>
              </a:rPr>
              <a:t>о</a:t>
            </a:r>
            <a:r>
              <a:rPr sz="1700" spc="5" dirty="0">
                <a:latin typeface="Times New Roman"/>
                <a:cs typeface="Times New Roman"/>
              </a:rPr>
              <a:t>с</a:t>
            </a:r>
            <a:r>
              <a:rPr sz="1700" dirty="0">
                <a:latin typeface="Times New Roman"/>
                <a:cs typeface="Times New Roman"/>
              </a:rPr>
              <a:t>т</a:t>
            </a:r>
            <a:r>
              <a:rPr sz="1700" spc="5" dirty="0">
                <a:latin typeface="Times New Roman"/>
                <a:cs typeface="Times New Roman"/>
              </a:rPr>
              <a:t>и</a:t>
            </a:r>
            <a:r>
              <a:rPr sz="1700" dirty="0">
                <a:latin typeface="Times New Roman"/>
                <a:cs typeface="Times New Roman"/>
              </a:rPr>
              <a:t>.</a:t>
            </a:r>
            <a:endParaRPr sz="1700">
              <a:latin typeface="Times New Roman"/>
              <a:cs typeface="Times New Roman"/>
            </a:endParaRPr>
          </a:p>
        </p:txBody>
      </p:sp>
      <p:pic>
        <p:nvPicPr>
          <p:cNvPr id="8" name="object 8"/>
          <p:cNvPicPr/>
          <p:nvPr/>
        </p:nvPicPr>
        <p:blipFill>
          <a:blip r:embed="rId3" cstate="print"/>
          <a:stretch>
            <a:fillRect/>
          </a:stretch>
        </p:blipFill>
        <p:spPr>
          <a:xfrm>
            <a:off x="7394513" y="1207007"/>
            <a:ext cx="3060127" cy="424891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sp>
        <p:nvSpPr>
          <p:cNvPr id="4" name="object 4"/>
          <p:cNvSpPr txBox="1">
            <a:spLocks noGrp="1"/>
          </p:cNvSpPr>
          <p:nvPr>
            <p:ph type="title"/>
          </p:nvPr>
        </p:nvSpPr>
        <p:spPr>
          <a:xfrm>
            <a:off x="2016049" y="1307719"/>
            <a:ext cx="8457565" cy="299720"/>
          </a:xfrm>
          <a:prstGeom prst="rect">
            <a:avLst/>
          </a:prstGeom>
        </p:spPr>
        <p:txBody>
          <a:bodyPr vert="horz" wrap="square" lIns="0" tIns="12700" rIns="0" bIns="0" rtlCol="0">
            <a:spAutoFit/>
          </a:bodyPr>
          <a:lstStyle/>
          <a:p>
            <a:pPr marL="12700">
              <a:spcBef>
                <a:spcPts val="100"/>
              </a:spcBef>
              <a:tabLst>
                <a:tab pos="859790" algn="l"/>
                <a:tab pos="1976120" algn="l"/>
                <a:tab pos="2957830" algn="l"/>
                <a:tab pos="3183255" algn="l"/>
                <a:tab pos="3900170" algn="l"/>
                <a:tab pos="5714365" algn="l"/>
                <a:tab pos="7141209" algn="l"/>
                <a:tab pos="7650480" algn="l"/>
              </a:tabLst>
            </a:pPr>
            <a:r>
              <a:rPr i="1" spc="-15" dirty="0">
                <a:solidFill>
                  <a:srgbClr val="000000"/>
                </a:solidFill>
                <a:latin typeface="Times New Roman"/>
                <a:cs typeface="Times New Roman"/>
              </a:rPr>
              <a:t>М</a:t>
            </a:r>
            <a:r>
              <a:rPr i="1" spc="-60" dirty="0">
                <a:solidFill>
                  <a:srgbClr val="000000"/>
                </a:solidFill>
                <a:latin typeface="Times New Roman"/>
                <a:cs typeface="Times New Roman"/>
              </a:rPr>
              <a:t>е</a:t>
            </a:r>
            <a:r>
              <a:rPr i="1" spc="-10" dirty="0">
                <a:solidFill>
                  <a:srgbClr val="000000"/>
                </a:solidFill>
                <a:latin typeface="Times New Roman"/>
                <a:cs typeface="Times New Roman"/>
              </a:rPr>
              <a:t>т</a:t>
            </a:r>
            <a:r>
              <a:rPr i="1" spc="-15" dirty="0">
                <a:solidFill>
                  <a:srgbClr val="000000"/>
                </a:solidFill>
                <a:latin typeface="Times New Roman"/>
                <a:cs typeface="Times New Roman"/>
              </a:rPr>
              <a:t>о</a:t>
            </a:r>
            <a:r>
              <a:rPr i="1" dirty="0">
                <a:solidFill>
                  <a:srgbClr val="000000"/>
                </a:solidFill>
                <a:latin typeface="Times New Roman"/>
                <a:cs typeface="Times New Roman"/>
              </a:rPr>
              <a:t>д	</a:t>
            </a:r>
            <a:r>
              <a:rPr i="1" spc="-10" dirty="0">
                <a:solidFill>
                  <a:srgbClr val="000000"/>
                </a:solidFill>
                <a:latin typeface="Times New Roman"/>
                <a:cs typeface="Times New Roman"/>
              </a:rPr>
              <a:t>м</a:t>
            </a:r>
            <a:r>
              <a:rPr i="1" spc="-15" dirty="0">
                <a:solidFill>
                  <a:srgbClr val="000000"/>
                </a:solidFill>
                <a:latin typeface="Times New Roman"/>
                <a:cs typeface="Times New Roman"/>
              </a:rPr>
              <a:t>о</a:t>
            </a:r>
            <a:r>
              <a:rPr i="1" spc="-10" dirty="0">
                <a:solidFill>
                  <a:srgbClr val="000000"/>
                </a:solidFill>
                <a:latin typeface="Times New Roman"/>
                <a:cs typeface="Times New Roman"/>
              </a:rPr>
              <a:t>з</a:t>
            </a:r>
            <a:r>
              <a:rPr i="1" spc="-20" dirty="0">
                <a:solidFill>
                  <a:srgbClr val="000000"/>
                </a:solidFill>
                <a:latin typeface="Times New Roman"/>
                <a:cs typeface="Times New Roman"/>
              </a:rPr>
              <a:t>г</a:t>
            </a:r>
            <a:r>
              <a:rPr i="1" spc="10" dirty="0">
                <a:solidFill>
                  <a:srgbClr val="000000"/>
                </a:solidFill>
                <a:latin typeface="Times New Roman"/>
                <a:cs typeface="Times New Roman"/>
              </a:rPr>
              <a:t>о</a:t>
            </a:r>
            <a:r>
              <a:rPr i="1" spc="-40" dirty="0">
                <a:solidFill>
                  <a:srgbClr val="000000"/>
                </a:solidFill>
                <a:latin typeface="Times New Roman"/>
                <a:cs typeface="Times New Roman"/>
              </a:rPr>
              <a:t>в</a:t>
            </a:r>
            <a:r>
              <a:rPr i="1" spc="10" dirty="0">
                <a:solidFill>
                  <a:srgbClr val="000000"/>
                </a:solidFill>
                <a:latin typeface="Times New Roman"/>
                <a:cs typeface="Times New Roman"/>
              </a:rPr>
              <a:t>о</a:t>
            </a:r>
            <a:r>
              <a:rPr i="1" spc="-20" dirty="0">
                <a:solidFill>
                  <a:srgbClr val="000000"/>
                </a:solidFill>
                <a:latin typeface="Times New Roman"/>
                <a:cs typeface="Times New Roman"/>
              </a:rPr>
              <a:t>г</a:t>
            </a:r>
            <a:r>
              <a:rPr i="1" dirty="0">
                <a:solidFill>
                  <a:srgbClr val="000000"/>
                </a:solidFill>
                <a:latin typeface="Times New Roman"/>
                <a:cs typeface="Times New Roman"/>
              </a:rPr>
              <a:t>о	</a:t>
            </a:r>
            <a:r>
              <a:rPr i="1" spc="-40" dirty="0">
                <a:solidFill>
                  <a:srgbClr val="000000"/>
                </a:solidFill>
                <a:latin typeface="Times New Roman"/>
                <a:cs typeface="Times New Roman"/>
              </a:rPr>
              <a:t>ш</a:t>
            </a:r>
            <a:r>
              <a:rPr i="1" spc="-10" dirty="0">
                <a:solidFill>
                  <a:srgbClr val="000000"/>
                </a:solidFill>
                <a:latin typeface="Times New Roman"/>
                <a:cs typeface="Times New Roman"/>
              </a:rPr>
              <a:t>т</a:t>
            </a:r>
            <a:r>
              <a:rPr i="1" spc="-35" dirty="0">
                <a:solidFill>
                  <a:srgbClr val="000000"/>
                </a:solidFill>
                <a:latin typeface="Times New Roman"/>
                <a:cs typeface="Times New Roman"/>
              </a:rPr>
              <a:t>у</a:t>
            </a:r>
            <a:r>
              <a:rPr i="1" spc="-85" dirty="0">
                <a:solidFill>
                  <a:srgbClr val="000000"/>
                </a:solidFill>
                <a:latin typeface="Times New Roman"/>
                <a:cs typeface="Times New Roman"/>
              </a:rPr>
              <a:t>р</a:t>
            </a:r>
            <a:r>
              <a:rPr i="1" spc="-10" dirty="0">
                <a:solidFill>
                  <a:srgbClr val="000000"/>
                </a:solidFill>
                <a:latin typeface="Times New Roman"/>
                <a:cs typeface="Times New Roman"/>
              </a:rPr>
              <a:t>м</a:t>
            </a:r>
            <a:r>
              <a:rPr i="1" dirty="0">
                <a:solidFill>
                  <a:srgbClr val="000000"/>
                </a:solidFill>
                <a:latin typeface="Times New Roman"/>
                <a:cs typeface="Times New Roman"/>
              </a:rPr>
              <a:t>а	</a:t>
            </a:r>
            <a:r>
              <a:rPr dirty="0">
                <a:solidFill>
                  <a:srgbClr val="000000"/>
                </a:solidFill>
                <a:latin typeface="Times New Roman"/>
                <a:cs typeface="Times New Roman"/>
              </a:rPr>
              <a:t>-	</a:t>
            </a:r>
            <a:r>
              <a:rPr spc="-15" dirty="0">
                <a:solidFill>
                  <a:srgbClr val="000000"/>
                </a:solidFill>
                <a:latin typeface="Times New Roman"/>
                <a:cs typeface="Times New Roman"/>
              </a:rPr>
              <a:t>м</a:t>
            </a:r>
            <a:r>
              <a:rPr spc="-10" dirty="0">
                <a:solidFill>
                  <a:srgbClr val="000000"/>
                </a:solidFill>
                <a:latin typeface="Times New Roman"/>
                <a:cs typeface="Times New Roman"/>
              </a:rPr>
              <a:t>е</a:t>
            </a:r>
            <a:r>
              <a:rPr spc="-20" dirty="0">
                <a:solidFill>
                  <a:srgbClr val="000000"/>
                </a:solidFill>
                <a:latin typeface="Times New Roman"/>
                <a:cs typeface="Times New Roman"/>
              </a:rPr>
              <a:t>т</a:t>
            </a:r>
            <a:r>
              <a:rPr spc="-40" dirty="0">
                <a:solidFill>
                  <a:srgbClr val="000000"/>
                </a:solidFill>
                <a:latin typeface="Times New Roman"/>
                <a:cs typeface="Times New Roman"/>
              </a:rPr>
              <a:t>о</a:t>
            </a:r>
            <a:r>
              <a:rPr dirty="0">
                <a:solidFill>
                  <a:srgbClr val="000000"/>
                </a:solidFill>
                <a:latin typeface="Times New Roman"/>
                <a:cs typeface="Times New Roman"/>
              </a:rPr>
              <a:t>д	</a:t>
            </a:r>
            <a:r>
              <a:rPr spc="-5" dirty="0">
                <a:solidFill>
                  <a:srgbClr val="000000"/>
                </a:solidFill>
                <a:latin typeface="Times New Roman"/>
                <a:cs typeface="Times New Roman"/>
              </a:rPr>
              <a:t>п</a:t>
            </a:r>
            <a:r>
              <a:rPr spc="-15" dirty="0">
                <a:solidFill>
                  <a:srgbClr val="000000"/>
                </a:solidFill>
                <a:latin typeface="Times New Roman"/>
                <a:cs typeface="Times New Roman"/>
              </a:rPr>
              <a:t>с</a:t>
            </a:r>
            <a:r>
              <a:rPr spc="-5" dirty="0">
                <a:solidFill>
                  <a:srgbClr val="000000"/>
                </a:solidFill>
                <a:latin typeface="Times New Roman"/>
                <a:cs typeface="Times New Roman"/>
              </a:rPr>
              <a:t>и</a:t>
            </a:r>
            <a:r>
              <a:rPr spc="-90" dirty="0">
                <a:solidFill>
                  <a:srgbClr val="000000"/>
                </a:solidFill>
                <a:latin typeface="Times New Roman"/>
                <a:cs typeface="Times New Roman"/>
              </a:rPr>
              <a:t>х</a:t>
            </a:r>
            <a:r>
              <a:rPr spc="-15" dirty="0">
                <a:solidFill>
                  <a:srgbClr val="000000"/>
                </a:solidFill>
                <a:latin typeface="Times New Roman"/>
                <a:cs typeface="Times New Roman"/>
              </a:rPr>
              <a:t>ол</a:t>
            </a:r>
            <a:r>
              <a:rPr spc="10" dirty="0">
                <a:solidFill>
                  <a:srgbClr val="000000"/>
                </a:solidFill>
                <a:latin typeface="Times New Roman"/>
                <a:cs typeface="Times New Roman"/>
              </a:rPr>
              <a:t>о</a:t>
            </a:r>
            <a:r>
              <a:rPr dirty="0">
                <a:solidFill>
                  <a:srgbClr val="000000"/>
                </a:solidFill>
                <a:latin typeface="Times New Roman"/>
                <a:cs typeface="Times New Roman"/>
              </a:rPr>
              <a:t>г</a:t>
            </a:r>
            <a:r>
              <a:rPr spc="-5" dirty="0">
                <a:solidFill>
                  <a:srgbClr val="000000"/>
                </a:solidFill>
                <a:latin typeface="Times New Roman"/>
                <a:cs typeface="Times New Roman"/>
              </a:rPr>
              <a:t>ич</a:t>
            </a:r>
            <a:r>
              <a:rPr spc="40" dirty="0">
                <a:solidFill>
                  <a:srgbClr val="000000"/>
                </a:solidFill>
                <a:latin typeface="Times New Roman"/>
                <a:cs typeface="Times New Roman"/>
              </a:rPr>
              <a:t>е</a:t>
            </a:r>
            <a:r>
              <a:rPr spc="-10" dirty="0">
                <a:solidFill>
                  <a:srgbClr val="000000"/>
                </a:solidFill>
                <a:latin typeface="Times New Roman"/>
                <a:cs typeface="Times New Roman"/>
              </a:rPr>
              <a:t>с</a:t>
            </a:r>
            <a:r>
              <a:rPr spc="-110" dirty="0">
                <a:solidFill>
                  <a:srgbClr val="000000"/>
                </a:solidFill>
                <a:latin typeface="Times New Roman"/>
                <a:cs typeface="Times New Roman"/>
              </a:rPr>
              <a:t>к</a:t>
            </a:r>
            <a:r>
              <a:rPr spc="10" dirty="0">
                <a:solidFill>
                  <a:srgbClr val="000000"/>
                </a:solidFill>
                <a:latin typeface="Times New Roman"/>
                <a:cs typeface="Times New Roman"/>
              </a:rPr>
              <a:t>о</a:t>
            </a:r>
            <a:r>
              <a:rPr dirty="0">
                <a:solidFill>
                  <a:srgbClr val="000000"/>
                </a:solidFill>
                <a:latin typeface="Times New Roman"/>
                <a:cs typeface="Times New Roman"/>
              </a:rPr>
              <a:t>й	</a:t>
            </a:r>
            <a:r>
              <a:rPr spc="-10" dirty="0">
                <a:solidFill>
                  <a:srgbClr val="000000"/>
                </a:solidFill>
                <a:latin typeface="Times New Roman"/>
                <a:cs typeface="Times New Roman"/>
              </a:rPr>
              <a:t>а</a:t>
            </a:r>
            <a:r>
              <a:rPr spc="-35" dirty="0">
                <a:solidFill>
                  <a:srgbClr val="000000"/>
                </a:solidFill>
                <a:latin typeface="Times New Roman"/>
                <a:cs typeface="Times New Roman"/>
              </a:rPr>
              <a:t>к</a:t>
            </a:r>
            <a:r>
              <a:rPr spc="25" dirty="0">
                <a:solidFill>
                  <a:srgbClr val="000000"/>
                </a:solidFill>
                <a:latin typeface="Times New Roman"/>
                <a:cs typeface="Times New Roman"/>
              </a:rPr>
              <a:t>т</a:t>
            </a:r>
            <a:r>
              <a:rPr spc="-5" dirty="0">
                <a:solidFill>
                  <a:srgbClr val="000000"/>
                </a:solidFill>
                <a:latin typeface="Times New Roman"/>
                <a:cs typeface="Times New Roman"/>
              </a:rPr>
              <a:t>и</a:t>
            </a:r>
            <a:r>
              <a:rPr spc="-15" dirty="0">
                <a:solidFill>
                  <a:srgbClr val="000000"/>
                </a:solidFill>
                <a:latin typeface="Times New Roman"/>
                <a:cs typeface="Times New Roman"/>
              </a:rPr>
              <a:t>в</a:t>
            </a:r>
            <a:r>
              <a:rPr spc="-5" dirty="0">
                <a:solidFill>
                  <a:srgbClr val="000000"/>
                </a:solidFill>
                <a:latin typeface="Times New Roman"/>
                <a:cs typeface="Times New Roman"/>
              </a:rPr>
              <a:t>и</a:t>
            </a:r>
            <a:r>
              <a:rPr dirty="0">
                <a:solidFill>
                  <a:srgbClr val="000000"/>
                </a:solidFill>
                <a:latin typeface="Times New Roman"/>
                <a:cs typeface="Times New Roman"/>
              </a:rPr>
              <a:t>з</a:t>
            </a:r>
            <a:r>
              <a:rPr spc="-10" dirty="0">
                <a:solidFill>
                  <a:srgbClr val="000000"/>
                </a:solidFill>
                <a:latin typeface="Times New Roman"/>
                <a:cs typeface="Times New Roman"/>
              </a:rPr>
              <a:t>а</a:t>
            </a:r>
            <a:r>
              <a:rPr spc="-5" dirty="0">
                <a:solidFill>
                  <a:srgbClr val="000000"/>
                </a:solidFill>
                <a:latin typeface="Times New Roman"/>
                <a:cs typeface="Times New Roman"/>
              </a:rPr>
              <a:t>ц</a:t>
            </a:r>
            <a:r>
              <a:rPr spc="-10" dirty="0">
                <a:solidFill>
                  <a:srgbClr val="000000"/>
                </a:solidFill>
                <a:latin typeface="Times New Roman"/>
                <a:cs typeface="Times New Roman"/>
              </a:rPr>
              <a:t>и</a:t>
            </a:r>
            <a:r>
              <a:rPr spc="-5" dirty="0">
                <a:solidFill>
                  <a:srgbClr val="000000"/>
                </a:solidFill>
                <a:latin typeface="Times New Roman"/>
                <a:cs typeface="Times New Roman"/>
              </a:rPr>
              <a:t>и</a:t>
            </a:r>
            <a:r>
              <a:rPr dirty="0">
                <a:solidFill>
                  <a:srgbClr val="000000"/>
                </a:solidFill>
                <a:latin typeface="Times New Roman"/>
                <a:cs typeface="Times New Roman"/>
              </a:rPr>
              <a:t>,	</a:t>
            </a:r>
            <a:r>
              <a:rPr spc="-5" dirty="0">
                <a:solidFill>
                  <a:srgbClr val="000000"/>
                </a:solidFill>
                <a:latin typeface="Times New Roman"/>
                <a:cs typeface="Times New Roman"/>
              </a:rPr>
              <a:t>п</a:t>
            </a:r>
            <a:r>
              <a:rPr spc="10" dirty="0">
                <a:solidFill>
                  <a:srgbClr val="000000"/>
                </a:solidFill>
                <a:latin typeface="Times New Roman"/>
                <a:cs typeface="Times New Roman"/>
              </a:rPr>
              <a:t>р</a:t>
            </a:r>
            <a:r>
              <a:rPr dirty="0">
                <a:solidFill>
                  <a:srgbClr val="000000"/>
                </a:solidFill>
                <a:latin typeface="Times New Roman"/>
                <a:cs typeface="Times New Roman"/>
              </a:rPr>
              <a:t>и	</a:t>
            </a:r>
            <a:r>
              <a:rPr spc="-110" dirty="0">
                <a:solidFill>
                  <a:srgbClr val="000000"/>
                </a:solidFill>
                <a:latin typeface="Times New Roman"/>
                <a:cs typeface="Times New Roman"/>
              </a:rPr>
              <a:t>к</a:t>
            </a:r>
            <a:r>
              <a:rPr spc="-15" dirty="0">
                <a:solidFill>
                  <a:srgbClr val="000000"/>
                </a:solidFill>
                <a:latin typeface="Times New Roman"/>
                <a:cs typeface="Times New Roman"/>
              </a:rPr>
              <a:t>о</a:t>
            </a:r>
            <a:r>
              <a:rPr spc="-20" dirty="0">
                <a:solidFill>
                  <a:srgbClr val="000000"/>
                </a:solidFill>
                <a:latin typeface="Times New Roman"/>
                <a:cs typeface="Times New Roman"/>
              </a:rPr>
              <a:t>т</a:t>
            </a:r>
            <a:r>
              <a:rPr spc="10" dirty="0">
                <a:solidFill>
                  <a:srgbClr val="000000"/>
                </a:solidFill>
                <a:latin typeface="Times New Roman"/>
                <a:cs typeface="Times New Roman"/>
              </a:rPr>
              <a:t>о</a:t>
            </a:r>
            <a:r>
              <a:rPr spc="-15" dirty="0">
                <a:solidFill>
                  <a:srgbClr val="000000"/>
                </a:solidFill>
                <a:latin typeface="Times New Roman"/>
                <a:cs typeface="Times New Roman"/>
              </a:rPr>
              <a:t>ро</a:t>
            </a:r>
            <a:r>
              <a:rPr dirty="0">
                <a:solidFill>
                  <a:srgbClr val="000000"/>
                </a:solidFill>
                <a:latin typeface="Times New Roman"/>
                <a:cs typeface="Times New Roman"/>
              </a:rPr>
              <a:t>м</a:t>
            </a:r>
            <a:endParaRPr>
              <a:latin typeface="Times New Roman"/>
              <a:cs typeface="Times New Roman"/>
            </a:endParaRPr>
          </a:p>
        </p:txBody>
      </p:sp>
      <p:sp>
        <p:nvSpPr>
          <p:cNvPr id="17" name="object 17"/>
          <p:cNvSpPr txBox="1">
            <a:spLocks noGrp="1"/>
          </p:cNvSpPr>
          <p:nvPr>
            <p:ph type="body" idx="1"/>
          </p:nvPr>
        </p:nvSpPr>
        <p:spPr>
          <a:xfrm>
            <a:off x="2006431" y="1457579"/>
            <a:ext cx="8630920" cy="4433906"/>
          </a:xfrm>
          <a:prstGeom prst="rect">
            <a:avLst/>
          </a:prstGeom>
        </p:spPr>
        <p:txBody>
          <a:bodyPr vert="horz" wrap="square" lIns="0" tIns="149225" rIns="0" bIns="0" rtlCol="0">
            <a:spAutoFit/>
          </a:bodyPr>
          <a:lstStyle/>
          <a:p>
            <a:pPr marL="12700" algn="just">
              <a:spcBef>
                <a:spcPts val="1175"/>
              </a:spcBef>
            </a:pPr>
            <a:r>
              <a:rPr spc="-10" dirty="0"/>
              <a:t>участникам</a:t>
            </a:r>
            <a:r>
              <a:rPr spc="969" dirty="0"/>
              <a:t> </a:t>
            </a:r>
            <a:r>
              <a:rPr spc="-10" dirty="0"/>
              <a:t>обсуждения</a:t>
            </a:r>
            <a:r>
              <a:rPr spc="985" dirty="0"/>
              <a:t> </a:t>
            </a:r>
            <a:r>
              <a:rPr spc="-10" dirty="0"/>
              <a:t>предлагают</a:t>
            </a:r>
            <a:r>
              <a:rPr spc="1015" dirty="0"/>
              <a:t> </a:t>
            </a:r>
            <a:r>
              <a:rPr spc="-15" dirty="0"/>
              <a:t>высказывать</a:t>
            </a:r>
            <a:r>
              <a:rPr spc="1000" dirty="0"/>
              <a:t> </a:t>
            </a:r>
            <a:r>
              <a:rPr spc="-15" dirty="0"/>
              <a:t>возможно</a:t>
            </a:r>
            <a:r>
              <a:rPr spc="990" dirty="0"/>
              <a:t> </a:t>
            </a:r>
            <a:r>
              <a:rPr spc="-5" dirty="0"/>
              <a:t>большее</a:t>
            </a:r>
            <a:r>
              <a:rPr spc="950" dirty="0"/>
              <a:t> </a:t>
            </a:r>
            <a:r>
              <a:rPr spc="-15" dirty="0"/>
              <a:t>количество</a:t>
            </a:r>
          </a:p>
          <a:p>
            <a:pPr marL="12700" algn="just">
              <a:spcBef>
                <a:spcPts val="1080"/>
              </a:spcBef>
            </a:pPr>
            <a:r>
              <a:rPr spc="-10" dirty="0"/>
              <a:t>вариантов</a:t>
            </a:r>
            <a:r>
              <a:rPr dirty="0"/>
              <a:t> </a:t>
            </a:r>
            <a:r>
              <a:rPr spc="-5" dirty="0"/>
              <a:t>решения, </a:t>
            </a:r>
            <a:r>
              <a:rPr dirty="0"/>
              <a:t>в</a:t>
            </a:r>
            <a:r>
              <a:rPr spc="25" dirty="0"/>
              <a:t> </a:t>
            </a:r>
            <a:r>
              <a:rPr spc="-15" dirty="0"/>
              <a:t>том</a:t>
            </a:r>
            <a:r>
              <a:rPr spc="-30" dirty="0"/>
              <a:t> </a:t>
            </a:r>
            <a:r>
              <a:rPr spc="-5" dirty="0"/>
              <a:t>числе</a:t>
            </a:r>
            <a:r>
              <a:rPr dirty="0"/>
              <a:t> </a:t>
            </a:r>
            <a:r>
              <a:rPr spc="-5" dirty="0"/>
              <a:t>самых</a:t>
            </a:r>
            <a:r>
              <a:rPr spc="45" dirty="0"/>
              <a:t> </a:t>
            </a:r>
            <a:r>
              <a:rPr spc="-5" dirty="0"/>
              <a:t>фантастических.</a:t>
            </a:r>
          </a:p>
          <a:p>
            <a:pPr marL="12700" marR="5080" indent="173355" algn="just">
              <a:lnSpc>
                <a:spcPct val="150100"/>
              </a:lnSpc>
            </a:pPr>
            <a:r>
              <a:rPr spc="-15" dirty="0"/>
              <a:t>Затем </a:t>
            </a:r>
            <a:r>
              <a:rPr spc="-5" dirty="0"/>
              <a:t>из </a:t>
            </a:r>
            <a:r>
              <a:rPr spc="-10" dirty="0"/>
              <a:t>общего числа высказанных </a:t>
            </a:r>
            <a:r>
              <a:rPr spc="-5" dirty="0"/>
              <a:t>идей </a:t>
            </a:r>
            <a:r>
              <a:rPr spc="-10" dirty="0"/>
              <a:t>отбирают </a:t>
            </a:r>
            <a:r>
              <a:rPr i="1" spc="-10" dirty="0">
                <a:latin typeface="Times New Roman"/>
                <a:cs typeface="Times New Roman"/>
              </a:rPr>
              <a:t>наиболее </a:t>
            </a:r>
            <a:r>
              <a:rPr i="1" spc="-5" dirty="0">
                <a:latin typeface="Times New Roman"/>
                <a:cs typeface="Times New Roman"/>
              </a:rPr>
              <a:t>удачные</a:t>
            </a:r>
            <a:r>
              <a:rPr spc="-5" dirty="0"/>
              <a:t>, </a:t>
            </a:r>
            <a:r>
              <a:rPr spc="-25" dirty="0"/>
              <a:t>которые </a:t>
            </a:r>
            <a:r>
              <a:rPr spc="-10" dirty="0"/>
              <a:t>могут </a:t>
            </a:r>
            <a:r>
              <a:rPr spc="-5" dirty="0"/>
              <a:t> быть </a:t>
            </a:r>
            <a:r>
              <a:rPr spc="-10" dirty="0"/>
              <a:t>использованы </a:t>
            </a:r>
            <a:r>
              <a:rPr spc="10" dirty="0"/>
              <a:t>на </a:t>
            </a:r>
            <a:r>
              <a:rPr spc="-10" dirty="0"/>
              <a:t>практике. </a:t>
            </a:r>
            <a:r>
              <a:rPr spc="-5" dirty="0"/>
              <a:t>Является </a:t>
            </a:r>
            <a:r>
              <a:rPr u="sng" spc="-15" dirty="0">
                <a:uFill>
                  <a:solidFill>
                    <a:srgbClr val="000000"/>
                  </a:solidFill>
                </a:uFill>
              </a:rPr>
              <a:t>методом экспертного </a:t>
            </a:r>
            <a:r>
              <a:rPr u="sng" spc="-10" dirty="0">
                <a:uFill>
                  <a:solidFill>
                    <a:srgbClr val="000000"/>
                  </a:solidFill>
                </a:uFill>
              </a:rPr>
              <a:t>оценивания</a:t>
            </a:r>
            <a:r>
              <a:rPr spc="-10" dirty="0"/>
              <a:t> </a:t>
            </a:r>
            <a:r>
              <a:rPr dirty="0"/>
              <a:t>и </a:t>
            </a:r>
            <a:r>
              <a:rPr spc="-20" dirty="0"/>
              <a:t>широко </a:t>
            </a:r>
            <a:r>
              <a:rPr spc="-15" dirty="0"/>
              <a:t> </a:t>
            </a:r>
            <a:r>
              <a:rPr spc="-10" dirty="0"/>
              <a:t>используется</a:t>
            </a:r>
            <a:r>
              <a:rPr spc="-5" dirty="0"/>
              <a:t> </a:t>
            </a:r>
            <a:r>
              <a:rPr spc="-20" dirty="0"/>
              <a:t>во</a:t>
            </a:r>
            <a:r>
              <a:rPr spc="-15" dirty="0"/>
              <a:t> </a:t>
            </a:r>
            <a:r>
              <a:rPr spc="-5" dirty="0"/>
              <a:t>многих</a:t>
            </a:r>
            <a:r>
              <a:rPr dirty="0"/>
              <a:t> </a:t>
            </a:r>
            <a:r>
              <a:rPr spc="-5" dirty="0"/>
              <a:t>организациях</a:t>
            </a:r>
            <a:r>
              <a:rPr dirty="0"/>
              <a:t> </a:t>
            </a:r>
            <a:r>
              <a:rPr spc="-5" dirty="0"/>
              <a:t>для</a:t>
            </a:r>
            <a:r>
              <a:rPr dirty="0"/>
              <a:t> </a:t>
            </a:r>
            <a:r>
              <a:rPr spc="-10" dirty="0"/>
              <a:t>поиска</a:t>
            </a:r>
            <a:r>
              <a:rPr spc="-5" dirty="0"/>
              <a:t> нетрадиционных</a:t>
            </a:r>
            <a:r>
              <a:rPr dirty="0"/>
              <a:t> </a:t>
            </a:r>
            <a:r>
              <a:rPr spc="-5" dirty="0"/>
              <a:t>решений</a:t>
            </a:r>
            <a:r>
              <a:rPr dirty="0"/>
              <a:t> самых </a:t>
            </a:r>
            <a:r>
              <a:rPr spc="5" dirty="0"/>
              <a:t> </a:t>
            </a:r>
            <a:r>
              <a:rPr spc="-5" dirty="0"/>
              <a:t>разнообразных</a:t>
            </a:r>
            <a:r>
              <a:rPr spc="-20" dirty="0"/>
              <a:t> </a:t>
            </a:r>
            <a:r>
              <a:rPr spc="-15" dirty="0"/>
              <a:t>задач.</a:t>
            </a:r>
          </a:p>
          <a:p>
            <a:pPr marL="12700" marR="6350" indent="173355" algn="just">
              <a:lnSpc>
                <a:spcPts val="3240"/>
              </a:lnSpc>
              <a:spcBef>
                <a:spcPts val="290"/>
              </a:spcBef>
            </a:pPr>
            <a:r>
              <a:rPr i="1" spc="-20" dirty="0">
                <a:latin typeface="Times New Roman"/>
                <a:cs typeface="Times New Roman"/>
              </a:rPr>
              <a:t>Метод</a:t>
            </a:r>
            <a:r>
              <a:rPr i="1" spc="-15" dirty="0">
                <a:latin typeface="Times New Roman"/>
                <a:cs typeface="Times New Roman"/>
              </a:rPr>
              <a:t> мозгового</a:t>
            </a:r>
            <a:r>
              <a:rPr i="1" spc="-10" dirty="0">
                <a:latin typeface="Times New Roman"/>
                <a:cs typeface="Times New Roman"/>
              </a:rPr>
              <a:t> </a:t>
            </a:r>
            <a:r>
              <a:rPr i="1" spc="-30" dirty="0">
                <a:latin typeface="Times New Roman"/>
                <a:cs typeface="Times New Roman"/>
              </a:rPr>
              <a:t>штурма</a:t>
            </a:r>
            <a:r>
              <a:rPr i="1" spc="-25" dirty="0">
                <a:latin typeface="Times New Roman"/>
                <a:cs typeface="Times New Roman"/>
              </a:rPr>
              <a:t> </a:t>
            </a:r>
            <a:r>
              <a:rPr i="1" dirty="0">
                <a:latin typeface="Times New Roman"/>
                <a:cs typeface="Times New Roman"/>
              </a:rPr>
              <a:t>был</a:t>
            </a:r>
            <a:r>
              <a:rPr i="1" spc="5" dirty="0">
                <a:latin typeface="Times New Roman"/>
                <a:cs typeface="Times New Roman"/>
              </a:rPr>
              <a:t> </a:t>
            </a:r>
            <a:r>
              <a:rPr i="1" spc="-5" dirty="0">
                <a:latin typeface="Times New Roman"/>
                <a:cs typeface="Times New Roman"/>
              </a:rPr>
              <a:t>разработан</a:t>
            </a:r>
            <a:r>
              <a:rPr i="1" dirty="0">
                <a:latin typeface="Times New Roman"/>
                <a:cs typeface="Times New Roman"/>
              </a:rPr>
              <a:t> </a:t>
            </a:r>
            <a:r>
              <a:rPr i="1" spc="-25" dirty="0">
                <a:latin typeface="Times New Roman"/>
                <a:cs typeface="Times New Roman"/>
              </a:rPr>
              <a:t>Алексом</a:t>
            </a:r>
            <a:r>
              <a:rPr i="1" spc="-20" dirty="0">
                <a:latin typeface="Times New Roman"/>
                <a:cs typeface="Times New Roman"/>
              </a:rPr>
              <a:t> </a:t>
            </a:r>
            <a:r>
              <a:rPr i="1" spc="-15" dirty="0">
                <a:latin typeface="Times New Roman"/>
                <a:cs typeface="Times New Roman"/>
              </a:rPr>
              <a:t>Осборном</a:t>
            </a:r>
            <a:r>
              <a:rPr i="1" spc="-10" dirty="0">
                <a:latin typeface="Times New Roman"/>
                <a:cs typeface="Times New Roman"/>
              </a:rPr>
              <a:t> </a:t>
            </a:r>
            <a:r>
              <a:rPr i="1" dirty="0">
                <a:latin typeface="Times New Roman"/>
                <a:cs typeface="Times New Roman"/>
              </a:rPr>
              <a:t>в</a:t>
            </a:r>
            <a:r>
              <a:rPr i="1" spc="5" dirty="0">
                <a:latin typeface="Times New Roman"/>
                <a:cs typeface="Times New Roman"/>
              </a:rPr>
              <a:t> </a:t>
            </a:r>
            <a:r>
              <a:rPr i="1" spc="-5" dirty="0">
                <a:latin typeface="Times New Roman"/>
                <a:cs typeface="Times New Roman"/>
              </a:rPr>
              <a:t>1953</a:t>
            </a:r>
            <a:r>
              <a:rPr i="1" dirty="0">
                <a:latin typeface="Times New Roman"/>
                <a:cs typeface="Times New Roman"/>
              </a:rPr>
              <a:t> </a:t>
            </a:r>
            <a:r>
              <a:rPr i="1" spc="-35" dirty="0">
                <a:latin typeface="Times New Roman"/>
                <a:cs typeface="Times New Roman"/>
              </a:rPr>
              <a:t>году. </a:t>
            </a:r>
            <a:r>
              <a:rPr i="1" spc="-30" dirty="0">
                <a:latin typeface="Times New Roman"/>
                <a:cs typeface="Times New Roman"/>
              </a:rPr>
              <a:t> </a:t>
            </a:r>
            <a:r>
              <a:rPr spc="-5" dirty="0"/>
              <a:t>Классическая</a:t>
            </a:r>
            <a:r>
              <a:rPr dirty="0"/>
              <a:t> </a:t>
            </a:r>
            <a:r>
              <a:rPr spc="-10" dirty="0"/>
              <a:t>техника </a:t>
            </a:r>
            <a:r>
              <a:rPr spc="-15" dirty="0"/>
              <a:t>мозгового</a:t>
            </a:r>
            <a:r>
              <a:rPr spc="-10" dirty="0"/>
              <a:t> </a:t>
            </a:r>
            <a:r>
              <a:rPr spc="-20" dirty="0"/>
              <a:t>штурма,</a:t>
            </a:r>
            <a:r>
              <a:rPr spc="-15" dirty="0"/>
              <a:t> предложенная</a:t>
            </a:r>
            <a:r>
              <a:rPr spc="-10" dirty="0"/>
              <a:t> </a:t>
            </a:r>
            <a:r>
              <a:rPr spc="-5" dirty="0"/>
              <a:t>Осборном, основывается</a:t>
            </a:r>
            <a:r>
              <a:rPr dirty="0"/>
              <a:t> </a:t>
            </a:r>
            <a:r>
              <a:rPr spc="-5" dirty="0"/>
              <a:t>на </a:t>
            </a:r>
            <a:r>
              <a:rPr dirty="0"/>
              <a:t> </a:t>
            </a:r>
            <a:r>
              <a:rPr spc="-20" dirty="0"/>
              <a:t>двух</a:t>
            </a:r>
            <a:r>
              <a:rPr spc="185" dirty="0"/>
              <a:t> </a:t>
            </a:r>
            <a:r>
              <a:rPr dirty="0"/>
              <a:t>основных</a:t>
            </a:r>
            <a:r>
              <a:rPr spc="190" dirty="0"/>
              <a:t> </a:t>
            </a:r>
            <a:r>
              <a:rPr spc="-10" dirty="0"/>
              <a:t>принципах</a:t>
            </a:r>
            <a:r>
              <a:rPr spc="195" dirty="0"/>
              <a:t> </a:t>
            </a:r>
            <a:r>
              <a:rPr dirty="0"/>
              <a:t>—</a:t>
            </a:r>
            <a:r>
              <a:rPr spc="200" dirty="0"/>
              <a:t> </a:t>
            </a:r>
            <a:r>
              <a:rPr spc="-15" dirty="0"/>
              <a:t>«</a:t>
            </a:r>
            <a:r>
              <a:rPr spc="-15" dirty="0">
                <a:solidFill>
                  <a:srgbClr val="FF0000"/>
                </a:solidFill>
              </a:rPr>
              <a:t>отсрочка</a:t>
            </a:r>
            <a:r>
              <a:rPr spc="200" dirty="0">
                <a:solidFill>
                  <a:srgbClr val="FF0000"/>
                </a:solidFill>
              </a:rPr>
              <a:t> </a:t>
            </a:r>
            <a:r>
              <a:rPr dirty="0">
                <a:solidFill>
                  <a:srgbClr val="FF0000"/>
                </a:solidFill>
              </a:rPr>
              <a:t>вынесения</a:t>
            </a:r>
            <a:r>
              <a:rPr spc="210" dirty="0">
                <a:solidFill>
                  <a:srgbClr val="FF0000"/>
                </a:solidFill>
              </a:rPr>
              <a:t> </a:t>
            </a:r>
            <a:r>
              <a:rPr spc="-10" dirty="0">
                <a:solidFill>
                  <a:srgbClr val="FF0000"/>
                </a:solidFill>
              </a:rPr>
              <a:t>приговора</a:t>
            </a:r>
            <a:r>
              <a:rPr spc="200" dirty="0">
                <a:solidFill>
                  <a:srgbClr val="FF0000"/>
                </a:solidFill>
              </a:rPr>
              <a:t> </a:t>
            </a:r>
            <a:r>
              <a:rPr spc="-5" dirty="0">
                <a:solidFill>
                  <a:srgbClr val="FF0000"/>
                </a:solidFill>
              </a:rPr>
              <a:t>идее»</a:t>
            </a:r>
            <a:r>
              <a:rPr spc="165" dirty="0">
                <a:solidFill>
                  <a:srgbClr val="FF0000"/>
                </a:solidFill>
              </a:rPr>
              <a:t> </a:t>
            </a:r>
            <a:r>
              <a:rPr dirty="0">
                <a:solidFill>
                  <a:srgbClr val="FF0000"/>
                </a:solidFill>
              </a:rPr>
              <a:t>и</a:t>
            </a:r>
            <a:r>
              <a:rPr spc="220" dirty="0">
                <a:solidFill>
                  <a:srgbClr val="FF0000"/>
                </a:solidFill>
              </a:rPr>
              <a:t> </a:t>
            </a:r>
            <a:r>
              <a:rPr spc="-15" dirty="0">
                <a:solidFill>
                  <a:srgbClr val="FF0000"/>
                </a:solidFill>
              </a:rPr>
              <a:t>«из</a:t>
            </a:r>
            <a:r>
              <a:rPr spc="204" dirty="0">
                <a:solidFill>
                  <a:srgbClr val="FF0000"/>
                </a:solidFill>
              </a:rPr>
              <a:t> </a:t>
            </a:r>
            <a:r>
              <a:rPr spc="-15" dirty="0">
                <a:solidFill>
                  <a:srgbClr val="FF0000"/>
                </a:solidFill>
              </a:rPr>
              <a:t>количества</a:t>
            </a:r>
          </a:p>
          <a:p>
            <a:pPr marL="12700" algn="just">
              <a:spcBef>
                <a:spcPts val="795"/>
              </a:spcBef>
            </a:pPr>
            <a:r>
              <a:rPr spc="-5" dirty="0">
                <a:solidFill>
                  <a:srgbClr val="FF0000"/>
                </a:solidFill>
              </a:rPr>
              <a:t>рождается</a:t>
            </a:r>
            <a:r>
              <a:rPr spc="-30" dirty="0">
                <a:solidFill>
                  <a:srgbClr val="FF0000"/>
                </a:solidFill>
              </a:rPr>
              <a:t> </a:t>
            </a:r>
            <a:r>
              <a:rPr spc="-20" dirty="0">
                <a:solidFill>
                  <a:srgbClr val="FF0000"/>
                </a:solidFill>
              </a:rPr>
              <a:t>качество».</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524000" y="1"/>
            <a:ext cx="1502664" cy="969263"/>
          </a:xfrm>
          <a:prstGeom prst="rect">
            <a:avLst/>
          </a:prstGeom>
        </p:spPr>
      </p:pic>
      <p:sp>
        <p:nvSpPr>
          <p:cNvPr id="4" name="object 4"/>
          <p:cNvSpPr txBox="1">
            <a:spLocks noGrp="1"/>
          </p:cNvSpPr>
          <p:nvPr>
            <p:ph type="title"/>
          </p:nvPr>
        </p:nvSpPr>
        <p:spPr>
          <a:xfrm>
            <a:off x="1678940" y="1105768"/>
            <a:ext cx="8566785" cy="2494915"/>
          </a:xfrm>
          <a:prstGeom prst="rect">
            <a:avLst/>
          </a:prstGeom>
        </p:spPr>
        <p:txBody>
          <a:bodyPr vert="horz" wrap="square" lIns="0" tIns="12065" rIns="0" bIns="0" rtlCol="0">
            <a:spAutoFit/>
          </a:bodyPr>
          <a:lstStyle/>
          <a:p>
            <a:pPr marL="12700" marR="7620" algn="just">
              <a:lnSpc>
                <a:spcPct val="150100"/>
              </a:lnSpc>
              <a:spcBef>
                <a:spcPts val="95"/>
              </a:spcBef>
            </a:pPr>
            <a:r>
              <a:rPr i="1" spc="-20" dirty="0">
                <a:solidFill>
                  <a:srgbClr val="000000"/>
                </a:solidFill>
                <a:latin typeface="Times New Roman"/>
                <a:cs typeface="Times New Roman"/>
              </a:rPr>
              <a:t>Метод</a:t>
            </a:r>
            <a:r>
              <a:rPr i="1" spc="-15" dirty="0">
                <a:solidFill>
                  <a:srgbClr val="000000"/>
                </a:solidFill>
                <a:latin typeface="Times New Roman"/>
                <a:cs typeface="Times New Roman"/>
              </a:rPr>
              <a:t> </a:t>
            </a:r>
            <a:r>
              <a:rPr i="1" spc="-10" dirty="0">
                <a:solidFill>
                  <a:srgbClr val="000000"/>
                </a:solidFill>
                <a:latin typeface="Times New Roman"/>
                <a:cs typeface="Times New Roman"/>
              </a:rPr>
              <a:t>номинальных</a:t>
            </a:r>
            <a:r>
              <a:rPr i="1" spc="-5" dirty="0">
                <a:solidFill>
                  <a:srgbClr val="000000"/>
                </a:solidFill>
                <a:latin typeface="Times New Roman"/>
                <a:cs typeface="Times New Roman"/>
              </a:rPr>
              <a:t> </a:t>
            </a:r>
            <a:r>
              <a:rPr i="1" spc="-10" dirty="0">
                <a:solidFill>
                  <a:srgbClr val="000000"/>
                </a:solidFill>
                <a:latin typeface="Times New Roman"/>
                <a:cs typeface="Times New Roman"/>
              </a:rPr>
              <a:t>групп</a:t>
            </a:r>
            <a:r>
              <a:rPr i="1" spc="-5" dirty="0">
                <a:solidFill>
                  <a:srgbClr val="000000"/>
                </a:solidFill>
                <a:latin typeface="Times New Roman"/>
                <a:cs typeface="Times New Roman"/>
              </a:rPr>
              <a:t> </a:t>
            </a:r>
            <a:r>
              <a:rPr i="1" spc="-10" dirty="0">
                <a:solidFill>
                  <a:srgbClr val="000000"/>
                </a:solidFill>
                <a:latin typeface="Times New Roman"/>
                <a:cs typeface="Times New Roman"/>
              </a:rPr>
              <a:t>(МНГ)</a:t>
            </a:r>
            <a:r>
              <a:rPr i="1" spc="-5" dirty="0">
                <a:solidFill>
                  <a:srgbClr val="000000"/>
                </a:solidFill>
                <a:latin typeface="Times New Roman"/>
                <a:cs typeface="Times New Roman"/>
              </a:rPr>
              <a:t> </a:t>
            </a:r>
            <a:r>
              <a:rPr dirty="0">
                <a:solidFill>
                  <a:srgbClr val="000000"/>
                </a:solidFill>
                <a:latin typeface="Times New Roman"/>
                <a:cs typeface="Times New Roman"/>
              </a:rPr>
              <a:t>–</a:t>
            </a:r>
            <a:r>
              <a:rPr spc="5" dirty="0">
                <a:solidFill>
                  <a:srgbClr val="000000"/>
                </a:solidFill>
                <a:latin typeface="Times New Roman"/>
                <a:cs typeface="Times New Roman"/>
              </a:rPr>
              <a:t> </a:t>
            </a:r>
            <a:r>
              <a:rPr spc="-15" dirty="0">
                <a:solidFill>
                  <a:srgbClr val="000000"/>
                </a:solidFill>
                <a:latin typeface="Times New Roman"/>
                <a:cs typeface="Times New Roman"/>
              </a:rPr>
              <a:t>один</a:t>
            </a:r>
            <a:r>
              <a:rPr spc="-10" dirty="0">
                <a:solidFill>
                  <a:srgbClr val="000000"/>
                </a:solidFill>
                <a:latin typeface="Times New Roman"/>
                <a:cs typeface="Times New Roman"/>
              </a:rPr>
              <a:t> </a:t>
            </a:r>
            <a:r>
              <a:rPr spc="-5" dirty="0">
                <a:solidFill>
                  <a:srgbClr val="000000"/>
                </a:solidFill>
                <a:latin typeface="Times New Roman"/>
                <a:cs typeface="Times New Roman"/>
              </a:rPr>
              <a:t>из</a:t>
            </a:r>
            <a:r>
              <a:rPr dirty="0">
                <a:solidFill>
                  <a:srgbClr val="000000"/>
                </a:solidFill>
                <a:latin typeface="Times New Roman"/>
                <a:cs typeface="Times New Roman"/>
              </a:rPr>
              <a:t> </a:t>
            </a:r>
            <a:r>
              <a:rPr spc="5" dirty="0">
                <a:solidFill>
                  <a:srgbClr val="000000"/>
                </a:solidFill>
                <a:latin typeface="Times New Roman"/>
                <a:cs typeface="Times New Roman"/>
              </a:rPr>
              <a:t>способов</a:t>
            </a:r>
            <a:r>
              <a:rPr spc="10" dirty="0">
                <a:solidFill>
                  <a:srgbClr val="000000"/>
                </a:solidFill>
                <a:latin typeface="Times New Roman"/>
                <a:cs typeface="Times New Roman"/>
              </a:rPr>
              <a:t> </a:t>
            </a:r>
            <a:r>
              <a:rPr spc="-20" dirty="0">
                <a:solidFill>
                  <a:srgbClr val="000000"/>
                </a:solidFill>
                <a:latin typeface="Times New Roman"/>
                <a:cs typeface="Times New Roman"/>
              </a:rPr>
              <a:t>коллективного</a:t>
            </a:r>
            <a:r>
              <a:rPr spc="-15" dirty="0">
                <a:solidFill>
                  <a:srgbClr val="000000"/>
                </a:solidFill>
                <a:latin typeface="Times New Roman"/>
                <a:cs typeface="Times New Roman"/>
              </a:rPr>
              <a:t> </a:t>
            </a:r>
            <a:r>
              <a:rPr spc="-5" dirty="0">
                <a:solidFill>
                  <a:srgbClr val="000000"/>
                </a:solidFill>
                <a:latin typeface="Times New Roman"/>
                <a:cs typeface="Times New Roman"/>
              </a:rPr>
              <a:t>принятия </a:t>
            </a:r>
            <a:r>
              <a:rPr dirty="0">
                <a:solidFill>
                  <a:srgbClr val="000000"/>
                </a:solidFill>
                <a:latin typeface="Times New Roman"/>
                <a:cs typeface="Times New Roman"/>
              </a:rPr>
              <a:t> </a:t>
            </a:r>
            <a:r>
              <a:rPr spc="-5" dirty="0">
                <a:solidFill>
                  <a:srgbClr val="000000"/>
                </a:solidFill>
                <a:latin typeface="Times New Roman"/>
                <a:cs typeface="Times New Roman"/>
              </a:rPr>
              <a:t>решений.</a:t>
            </a:r>
            <a:r>
              <a:rPr dirty="0">
                <a:solidFill>
                  <a:srgbClr val="000000"/>
                </a:solidFill>
                <a:latin typeface="Times New Roman"/>
                <a:cs typeface="Times New Roman"/>
              </a:rPr>
              <a:t> </a:t>
            </a:r>
            <a:r>
              <a:rPr spc="-5" dirty="0">
                <a:solidFill>
                  <a:srgbClr val="000000"/>
                </a:solidFill>
                <a:latin typeface="Times New Roman"/>
                <a:cs typeface="Times New Roman"/>
              </a:rPr>
              <a:t>По</a:t>
            </a:r>
            <a:r>
              <a:rPr dirty="0">
                <a:solidFill>
                  <a:srgbClr val="000000"/>
                </a:solidFill>
                <a:latin typeface="Times New Roman"/>
                <a:cs typeface="Times New Roman"/>
              </a:rPr>
              <a:t> </a:t>
            </a:r>
            <a:r>
              <a:rPr spc="-10" dirty="0">
                <a:solidFill>
                  <a:srgbClr val="000000"/>
                </a:solidFill>
                <a:latin typeface="Times New Roman"/>
                <a:cs typeface="Times New Roman"/>
              </a:rPr>
              <a:t>форме</a:t>
            </a:r>
            <a:r>
              <a:rPr spc="-5" dirty="0">
                <a:solidFill>
                  <a:srgbClr val="000000"/>
                </a:solidFill>
                <a:latin typeface="Times New Roman"/>
                <a:cs typeface="Times New Roman"/>
              </a:rPr>
              <a:t> </a:t>
            </a:r>
            <a:r>
              <a:rPr dirty="0">
                <a:solidFill>
                  <a:srgbClr val="000000"/>
                </a:solidFill>
                <a:latin typeface="Times New Roman"/>
                <a:cs typeface="Times New Roman"/>
              </a:rPr>
              <a:t>МНГ</a:t>
            </a:r>
            <a:r>
              <a:rPr spc="5" dirty="0">
                <a:solidFill>
                  <a:srgbClr val="000000"/>
                </a:solidFill>
                <a:latin typeface="Times New Roman"/>
                <a:cs typeface="Times New Roman"/>
              </a:rPr>
              <a:t> </a:t>
            </a:r>
            <a:r>
              <a:rPr dirty="0">
                <a:solidFill>
                  <a:srgbClr val="000000"/>
                </a:solidFill>
                <a:latin typeface="Times New Roman"/>
                <a:cs typeface="Times New Roman"/>
              </a:rPr>
              <a:t>–</a:t>
            </a:r>
            <a:r>
              <a:rPr spc="5" dirty="0">
                <a:solidFill>
                  <a:srgbClr val="000000"/>
                </a:solidFill>
                <a:latin typeface="Times New Roman"/>
                <a:cs typeface="Times New Roman"/>
              </a:rPr>
              <a:t> </a:t>
            </a:r>
            <a:r>
              <a:rPr spc="-15" dirty="0">
                <a:solidFill>
                  <a:srgbClr val="000000"/>
                </a:solidFill>
                <a:latin typeface="Times New Roman"/>
                <a:cs typeface="Times New Roman"/>
              </a:rPr>
              <a:t>это</a:t>
            </a:r>
            <a:r>
              <a:rPr spc="-10" dirty="0">
                <a:solidFill>
                  <a:srgbClr val="000000"/>
                </a:solidFill>
                <a:latin typeface="Times New Roman"/>
                <a:cs typeface="Times New Roman"/>
              </a:rPr>
              <a:t> </a:t>
            </a:r>
            <a:r>
              <a:rPr spc="-15" dirty="0">
                <a:solidFill>
                  <a:srgbClr val="000000"/>
                </a:solidFill>
                <a:latin typeface="Times New Roman"/>
                <a:cs typeface="Times New Roman"/>
              </a:rPr>
              <a:t>тщательно</a:t>
            </a:r>
            <a:r>
              <a:rPr spc="-10" dirty="0">
                <a:solidFill>
                  <a:srgbClr val="000000"/>
                </a:solidFill>
                <a:latin typeface="Times New Roman"/>
                <a:cs typeface="Times New Roman"/>
              </a:rPr>
              <a:t> спланированный</a:t>
            </a:r>
            <a:r>
              <a:rPr spc="-5" dirty="0">
                <a:solidFill>
                  <a:srgbClr val="000000"/>
                </a:solidFill>
                <a:latin typeface="Times New Roman"/>
                <a:cs typeface="Times New Roman"/>
              </a:rPr>
              <a:t> </a:t>
            </a:r>
            <a:r>
              <a:rPr spc="-10" dirty="0">
                <a:solidFill>
                  <a:srgbClr val="000000"/>
                </a:solidFill>
                <a:latin typeface="Times New Roman"/>
                <a:cs typeface="Times New Roman"/>
              </a:rPr>
              <a:t>структурированный </a:t>
            </a:r>
            <a:r>
              <a:rPr spc="-5" dirty="0">
                <a:solidFill>
                  <a:srgbClr val="000000"/>
                </a:solidFill>
                <a:latin typeface="Times New Roman"/>
                <a:cs typeface="Times New Roman"/>
              </a:rPr>
              <a:t> </a:t>
            </a:r>
            <a:r>
              <a:rPr spc="-10" dirty="0">
                <a:solidFill>
                  <a:srgbClr val="000000"/>
                </a:solidFill>
                <a:latin typeface="Times New Roman"/>
                <a:cs typeface="Times New Roman"/>
              </a:rPr>
              <a:t>групповой</a:t>
            </a:r>
            <a:r>
              <a:rPr spc="25" dirty="0">
                <a:solidFill>
                  <a:srgbClr val="000000"/>
                </a:solidFill>
                <a:latin typeface="Times New Roman"/>
                <a:cs typeface="Times New Roman"/>
              </a:rPr>
              <a:t> </a:t>
            </a:r>
            <a:r>
              <a:rPr dirty="0">
                <a:solidFill>
                  <a:srgbClr val="000000"/>
                </a:solidFill>
                <a:latin typeface="Times New Roman"/>
                <a:cs typeface="Times New Roman"/>
              </a:rPr>
              <a:t>процесс.</a:t>
            </a:r>
            <a:endParaRPr>
              <a:latin typeface="Times New Roman"/>
              <a:cs typeface="Times New Roman"/>
            </a:endParaRPr>
          </a:p>
          <a:p>
            <a:pPr marL="12700" marR="5080" indent="173355" algn="just">
              <a:lnSpc>
                <a:spcPts val="3240"/>
              </a:lnSpc>
              <a:spcBef>
                <a:spcPts val="100"/>
              </a:spcBef>
            </a:pPr>
            <a:r>
              <a:rPr spc="-10" dirty="0">
                <a:solidFill>
                  <a:srgbClr val="000000"/>
                </a:solidFill>
                <a:latin typeface="Times New Roman"/>
                <a:cs typeface="Times New Roman"/>
              </a:rPr>
              <a:t>Данный</a:t>
            </a:r>
            <a:r>
              <a:rPr spc="-5" dirty="0">
                <a:solidFill>
                  <a:srgbClr val="000000"/>
                </a:solidFill>
                <a:latin typeface="Times New Roman"/>
                <a:cs typeface="Times New Roman"/>
              </a:rPr>
              <a:t> </a:t>
            </a:r>
            <a:r>
              <a:rPr spc="-15" dirty="0">
                <a:solidFill>
                  <a:srgbClr val="000000"/>
                </a:solidFill>
                <a:latin typeface="Times New Roman"/>
                <a:cs typeface="Times New Roman"/>
              </a:rPr>
              <a:t>метод</a:t>
            </a:r>
            <a:r>
              <a:rPr spc="-10" dirty="0">
                <a:solidFill>
                  <a:srgbClr val="000000"/>
                </a:solidFill>
                <a:latin typeface="Times New Roman"/>
                <a:cs typeface="Times New Roman"/>
              </a:rPr>
              <a:t> </a:t>
            </a:r>
            <a:r>
              <a:rPr spc="-5" dirty="0">
                <a:solidFill>
                  <a:srgbClr val="000000"/>
                </a:solidFill>
                <a:latin typeface="Times New Roman"/>
                <a:cs typeface="Times New Roman"/>
              </a:rPr>
              <a:t>полезен</a:t>
            </a:r>
            <a:r>
              <a:rPr dirty="0">
                <a:solidFill>
                  <a:srgbClr val="000000"/>
                </a:solidFill>
                <a:latin typeface="Times New Roman"/>
                <a:cs typeface="Times New Roman"/>
              </a:rPr>
              <a:t> в</a:t>
            </a:r>
            <a:r>
              <a:rPr spc="5" dirty="0">
                <a:solidFill>
                  <a:srgbClr val="000000"/>
                </a:solidFill>
                <a:latin typeface="Times New Roman"/>
                <a:cs typeface="Times New Roman"/>
              </a:rPr>
              <a:t> </a:t>
            </a:r>
            <a:r>
              <a:rPr spc="-5" dirty="0">
                <a:solidFill>
                  <a:srgbClr val="000000"/>
                </a:solidFill>
                <a:latin typeface="Times New Roman"/>
                <a:cs typeface="Times New Roman"/>
              </a:rPr>
              <a:t>тех</a:t>
            </a:r>
            <a:r>
              <a:rPr dirty="0">
                <a:solidFill>
                  <a:srgbClr val="000000"/>
                </a:solidFill>
                <a:latin typeface="Times New Roman"/>
                <a:cs typeface="Times New Roman"/>
              </a:rPr>
              <a:t> </a:t>
            </a:r>
            <a:r>
              <a:rPr spc="-5" dirty="0">
                <a:solidFill>
                  <a:srgbClr val="000000"/>
                </a:solidFill>
                <a:latin typeface="Times New Roman"/>
                <a:cs typeface="Times New Roman"/>
              </a:rPr>
              <a:t>случаях,</a:t>
            </a:r>
            <a:r>
              <a:rPr dirty="0">
                <a:solidFill>
                  <a:srgbClr val="000000"/>
                </a:solidFill>
                <a:latin typeface="Times New Roman"/>
                <a:cs typeface="Times New Roman"/>
              </a:rPr>
              <a:t> </a:t>
            </a:r>
            <a:r>
              <a:rPr spc="-40" dirty="0">
                <a:solidFill>
                  <a:srgbClr val="000000"/>
                </a:solidFill>
                <a:latin typeface="Times New Roman"/>
                <a:cs typeface="Times New Roman"/>
              </a:rPr>
              <a:t>когда</a:t>
            </a:r>
            <a:r>
              <a:rPr spc="-35" dirty="0">
                <a:solidFill>
                  <a:srgbClr val="000000"/>
                </a:solidFill>
                <a:latin typeface="Times New Roman"/>
                <a:cs typeface="Times New Roman"/>
              </a:rPr>
              <a:t> </a:t>
            </a:r>
            <a:r>
              <a:rPr spc="-25" dirty="0">
                <a:solidFill>
                  <a:srgbClr val="000000"/>
                </a:solidFill>
                <a:latin typeface="Times New Roman"/>
                <a:cs typeface="Times New Roman"/>
              </a:rPr>
              <a:t>необходимо</a:t>
            </a:r>
            <a:r>
              <a:rPr spc="-20" dirty="0">
                <a:solidFill>
                  <a:srgbClr val="000000"/>
                </a:solidFill>
                <a:latin typeface="Times New Roman"/>
                <a:cs typeface="Times New Roman"/>
              </a:rPr>
              <a:t> </a:t>
            </a:r>
            <a:r>
              <a:rPr spc="-10" dirty="0">
                <a:solidFill>
                  <a:srgbClr val="000000"/>
                </a:solidFill>
                <a:latin typeface="Times New Roman"/>
                <a:cs typeface="Times New Roman"/>
              </a:rPr>
              <a:t>выявить</a:t>
            </a:r>
            <a:r>
              <a:rPr spc="-5" dirty="0">
                <a:solidFill>
                  <a:srgbClr val="000000"/>
                </a:solidFill>
                <a:latin typeface="Times New Roman"/>
                <a:cs typeface="Times New Roman"/>
              </a:rPr>
              <a:t> </a:t>
            </a:r>
            <a:r>
              <a:rPr dirty="0">
                <a:solidFill>
                  <a:srgbClr val="000000"/>
                </a:solidFill>
                <a:latin typeface="Times New Roman"/>
                <a:cs typeface="Times New Roman"/>
              </a:rPr>
              <a:t>и</a:t>
            </a:r>
            <a:r>
              <a:rPr spc="5" dirty="0">
                <a:solidFill>
                  <a:srgbClr val="000000"/>
                </a:solidFill>
                <a:latin typeface="Times New Roman"/>
                <a:cs typeface="Times New Roman"/>
              </a:rPr>
              <a:t> сопоставить </a:t>
            </a:r>
            <a:r>
              <a:rPr spc="10" dirty="0">
                <a:solidFill>
                  <a:srgbClr val="000000"/>
                </a:solidFill>
                <a:latin typeface="Times New Roman"/>
                <a:cs typeface="Times New Roman"/>
              </a:rPr>
              <a:t> </a:t>
            </a:r>
            <a:r>
              <a:rPr spc="-10" dirty="0">
                <a:solidFill>
                  <a:srgbClr val="000000"/>
                </a:solidFill>
                <a:latin typeface="Times New Roman"/>
                <a:cs typeface="Times New Roman"/>
              </a:rPr>
              <a:t>индивидуальные суждения, </a:t>
            </a:r>
            <a:r>
              <a:rPr dirty="0">
                <a:solidFill>
                  <a:srgbClr val="000000"/>
                </a:solidFill>
                <a:latin typeface="Times New Roman"/>
                <a:cs typeface="Times New Roman"/>
              </a:rPr>
              <a:t>с тем </a:t>
            </a:r>
            <a:r>
              <a:rPr spc="-5" dirty="0">
                <a:solidFill>
                  <a:srgbClr val="000000"/>
                </a:solidFill>
                <a:latin typeface="Times New Roman"/>
                <a:cs typeface="Times New Roman"/>
              </a:rPr>
              <a:t>чтобы </a:t>
            </a:r>
            <a:r>
              <a:rPr spc="-10" dirty="0">
                <a:solidFill>
                  <a:srgbClr val="000000"/>
                </a:solidFill>
                <a:latin typeface="Times New Roman"/>
                <a:cs typeface="Times New Roman"/>
              </a:rPr>
              <a:t>получить </a:t>
            </a:r>
            <a:r>
              <a:rPr spc="-5" dirty="0">
                <a:solidFill>
                  <a:srgbClr val="000000"/>
                </a:solidFill>
                <a:latin typeface="Times New Roman"/>
                <a:cs typeface="Times New Roman"/>
              </a:rPr>
              <a:t>решения, </a:t>
            </a:r>
            <a:r>
              <a:rPr dirty="0">
                <a:solidFill>
                  <a:srgbClr val="000000"/>
                </a:solidFill>
                <a:latin typeface="Times New Roman"/>
                <a:cs typeface="Times New Roman"/>
              </a:rPr>
              <a:t>к </a:t>
            </a:r>
            <a:r>
              <a:rPr spc="-20" dirty="0">
                <a:solidFill>
                  <a:srgbClr val="000000"/>
                </a:solidFill>
                <a:latin typeface="Times New Roman"/>
                <a:cs typeface="Times New Roman"/>
              </a:rPr>
              <a:t>которым </a:t>
            </a:r>
            <a:r>
              <a:rPr spc="-10" dirty="0">
                <a:solidFill>
                  <a:srgbClr val="000000"/>
                </a:solidFill>
                <a:latin typeface="Times New Roman"/>
                <a:cs typeface="Times New Roman"/>
              </a:rPr>
              <a:t>один </a:t>
            </a:r>
            <a:r>
              <a:rPr spc="-5" dirty="0">
                <a:solidFill>
                  <a:srgbClr val="000000"/>
                </a:solidFill>
                <a:latin typeface="Times New Roman"/>
                <a:cs typeface="Times New Roman"/>
              </a:rPr>
              <a:t>человек </a:t>
            </a:r>
            <a:r>
              <a:rPr dirty="0">
                <a:solidFill>
                  <a:srgbClr val="000000"/>
                </a:solidFill>
                <a:latin typeface="Times New Roman"/>
                <a:cs typeface="Times New Roman"/>
              </a:rPr>
              <a:t> </a:t>
            </a:r>
            <a:r>
              <a:rPr spc="-5" dirty="0">
                <a:solidFill>
                  <a:srgbClr val="000000"/>
                </a:solidFill>
                <a:latin typeface="Times New Roman"/>
                <a:cs typeface="Times New Roman"/>
              </a:rPr>
              <a:t>прийти</a:t>
            </a:r>
            <a:r>
              <a:rPr spc="395" dirty="0">
                <a:solidFill>
                  <a:srgbClr val="000000"/>
                </a:solidFill>
                <a:latin typeface="Times New Roman"/>
                <a:cs typeface="Times New Roman"/>
              </a:rPr>
              <a:t> </a:t>
            </a:r>
            <a:r>
              <a:rPr spc="-5" dirty="0">
                <a:solidFill>
                  <a:srgbClr val="000000"/>
                </a:solidFill>
                <a:latin typeface="Times New Roman"/>
                <a:cs typeface="Times New Roman"/>
              </a:rPr>
              <a:t>не</a:t>
            </a:r>
            <a:r>
              <a:rPr spc="390" dirty="0">
                <a:solidFill>
                  <a:srgbClr val="000000"/>
                </a:solidFill>
                <a:latin typeface="Times New Roman"/>
                <a:cs typeface="Times New Roman"/>
              </a:rPr>
              <a:t> </a:t>
            </a:r>
            <a:r>
              <a:rPr spc="-40" dirty="0">
                <a:solidFill>
                  <a:srgbClr val="000000"/>
                </a:solidFill>
                <a:latin typeface="Times New Roman"/>
                <a:cs typeface="Times New Roman"/>
              </a:rPr>
              <a:t>может.</a:t>
            </a:r>
            <a:r>
              <a:rPr spc="-10" dirty="0">
                <a:solidFill>
                  <a:srgbClr val="000000"/>
                </a:solidFill>
                <a:latin typeface="Times New Roman"/>
                <a:cs typeface="Times New Roman"/>
              </a:rPr>
              <a:t> Кроме</a:t>
            </a:r>
            <a:r>
              <a:rPr spc="380" dirty="0">
                <a:solidFill>
                  <a:srgbClr val="000000"/>
                </a:solidFill>
                <a:latin typeface="Times New Roman"/>
                <a:cs typeface="Times New Roman"/>
              </a:rPr>
              <a:t> </a:t>
            </a:r>
            <a:r>
              <a:rPr spc="-15" dirty="0">
                <a:solidFill>
                  <a:srgbClr val="000000"/>
                </a:solidFill>
                <a:latin typeface="Times New Roman"/>
                <a:cs typeface="Times New Roman"/>
              </a:rPr>
              <a:t>того,</a:t>
            </a:r>
            <a:r>
              <a:rPr spc="380" dirty="0">
                <a:solidFill>
                  <a:srgbClr val="000000"/>
                </a:solidFill>
                <a:latin typeface="Times New Roman"/>
                <a:cs typeface="Times New Roman"/>
              </a:rPr>
              <a:t> </a:t>
            </a:r>
            <a:r>
              <a:rPr spc="-20" dirty="0">
                <a:solidFill>
                  <a:srgbClr val="000000"/>
                </a:solidFill>
                <a:latin typeface="Times New Roman"/>
                <a:cs typeface="Times New Roman"/>
              </a:rPr>
              <a:t>во</a:t>
            </a:r>
            <a:r>
              <a:rPr spc="400" dirty="0">
                <a:solidFill>
                  <a:srgbClr val="000000"/>
                </a:solidFill>
                <a:latin typeface="Times New Roman"/>
                <a:cs typeface="Times New Roman"/>
              </a:rPr>
              <a:t> </a:t>
            </a:r>
            <a:r>
              <a:rPr spc="-5" dirty="0">
                <a:solidFill>
                  <a:srgbClr val="000000"/>
                </a:solidFill>
                <a:latin typeface="Times New Roman"/>
                <a:cs typeface="Times New Roman"/>
              </a:rPr>
              <a:t>время</a:t>
            </a:r>
            <a:r>
              <a:rPr spc="405" dirty="0">
                <a:solidFill>
                  <a:srgbClr val="000000"/>
                </a:solidFill>
                <a:latin typeface="Times New Roman"/>
                <a:cs typeface="Times New Roman"/>
              </a:rPr>
              <a:t> </a:t>
            </a:r>
            <a:r>
              <a:rPr spc="-5" dirty="0">
                <a:solidFill>
                  <a:srgbClr val="000000"/>
                </a:solidFill>
                <a:latin typeface="Times New Roman"/>
                <a:cs typeface="Times New Roman"/>
              </a:rPr>
              <a:t>работы</a:t>
            </a:r>
            <a:r>
              <a:rPr spc="390" dirty="0">
                <a:solidFill>
                  <a:srgbClr val="000000"/>
                </a:solidFill>
                <a:latin typeface="Times New Roman"/>
                <a:cs typeface="Times New Roman"/>
              </a:rPr>
              <a:t> </a:t>
            </a:r>
            <a:r>
              <a:rPr dirty="0">
                <a:solidFill>
                  <a:srgbClr val="000000"/>
                </a:solidFill>
                <a:latin typeface="Times New Roman"/>
                <a:cs typeface="Times New Roman"/>
              </a:rPr>
              <a:t>МНГ</a:t>
            </a:r>
            <a:r>
              <a:rPr spc="380" dirty="0">
                <a:solidFill>
                  <a:srgbClr val="000000"/>
                </a:solidFill>
                <a:latin typeface="Times New Roman"/>
                <a:cs typeface="Times New Roman"/>
              </a:rPr>
              <a:t> </a:t>
            </a:r>
            <a:r>
              <a:rPr spc="-10" dirty="0">
                <a:solidFill>
                  <a:srgbClr val="000000"/>
                </a:solidFill>
                <a:latin typeface="Times New Roman"/>
                <a:cs typeface="Times New Roman"/>
              </a:rPr>
              <a:t>участники</a:t>
            </a:r>
            <a:r>
              <a:rPr spc="395" dirty="0">
                <a:solidFill>
                  <a:srgbClr val="000000"/>
                </a:solidFill>
                <a:latin typeface="Times New Roman"/>
                <a:cs typeface="Times New Roman"/>
              </a:rPr>
              <a:t> </a:t>
            </a:r>
            <a:r>
              <a:rPr spc="-15" dirty="0">
                <a:solidFill>
                  <a:srgbClr val="000000"/>
                </a:solidFill>
                <a:latin typeface="Times New Roman"/>
                <a:cs typeface="Times New Roman"/>
              </a:rPr>
              <a:t>получают</a:t>
            </a:r>
            <a:r>
              <a:rPr spc="400" dirty="0">
                <a:solidFill>
                  <a:srgbClr val="000000"/>
                </a:solidFill>
                <a:latin typeface="Times New Roman"/>
                <a:cs typeface="Times New Roman"/>
              </a:rPr>
              <a:t> </a:t>
            </a:r>
            <a:r>
              <a:rPr spc="-10" dirty="0">
                <a:solidFill>
                  <a:srgbClr val="000000"/>
                </a:solidFill>
                <a:latin typeface="Times New Roman"/>
                <a:cs typeface="Times New Roman"/>
              </a:rPr>
              <a:t>друг</a:t>
            </a:r>
            <a:r>
              <a:rPr spc="400" dirty="0">
                <a:solidFill>
                  <a:srgbClr val="000000"/>
                </a:solidFill>
                <a:latin typeface="Times New Roman"/>
                <a:cs typeface="Times New Roman"/>
              </a:rPr>
              <a:t> </a:t>
            </a:r>
            <a:r>
              <a:rPr spc="-15" dirty="0">
                <a:solidFill>
                  <a:srgbClr val="000000"/>
                </a:solidFill>
                <a:latin typeface="Times New Roman"/>
                <a:cs typeface="Times New Roman"/>
              </a:rPr>
              <a:t>от</a:t>
            </a:r>
            <a:endParaRPr>
              <a:latin typeface="Times New Roman"/>
              <a:cs typeface="Times New Roman"/>
            </a:endParaRPr>
          </a:p>
        </p:txBody>
      </p:sp>
      <p:sp>
        <p:nvSpPr>
          <p:cNvPr id="6" name="object 6"/>
          <p:cNvSpPr txBox="1">
            <a:spLocks noGrp="1"/>
          </p:cNvSpPr>
          <p:nvPr>
            <p:ph type="sldNum" sz="quarter" idx="7"/>
          </p:nvPr>
        </p:nvSpPr>
        <p:spPr>
          <a:xfrm>
            <a:off x="10302240" y="6377941"/>
            <a:ext cx="2804160" cy="320857"/>
          </a:xfrm>
          <a:prstGeom prst="rect">
            <a:avLst/>
          </a:prstGeom>
        </p:spPr>
        <p:txBody>
          <a:bodyPr vert="horz" wrap="square" lIns="0" tIns="0" rIns="0" bIns="0" rtlCol="0">
            <a:spAutoFit/>
          </a:bodyPr>
          <a:lstStyle/>
          <a:p>
            <a:pPr marL="12700">
              <a:lnSpc>
                <a:spcPts val="1435"/>
              </a:lnSpc>
            </a:pPr>
            <a:r>
              <a:rPr spc="-10" dirty="0"/>
              <a:t>online.mirea.ru</a:t>
            </a:r>
          </a:p>
          <a:p>
            <a:pPr marR="30480">
              <a:lnSpc>
                <a:spcPts val="1055"/>
              </a:lnSpc>
            </a:pPr>
            <a:fld id="{81D60167-4931-47E6-BA6A-407CBD079E47}" type="slidenum">
              <a:rPr sz="1050" dirty="0">
                <a:solidFill>
                  <a:srgbClr val="000000"/>
                </a:solidFill>
                <a:latin typeface="Calibri"/>
                <a:cs typeface="Calibri"/>
              </a:rPr>
              <a:pPr marR="30480">
                <a:lnSpc>
                  <a:spcPts val="1055"/>
                </a:lnSpc>
              </a:pPr>
              <a:t>57</a:t>
            </a:fld>
            <a:endParaRPr sz="1050">
              <a:latin typeface="Calibri"/>
              <a:cs typeface="Calibri"/>
            </a:endParaRPr>
          </a:p>
        </p:txBody>
      </p:sp>
      <p:sp>
        <p:nvSpPr>
          <p:cNvPr id="5" name="object 5"/>
          <p:cNvSpPr txBox="1"/>
          <p:nvPr/>
        </p:nvSpPr>
        <p:spPr>
          <a:xfrm>
            <a:off x="1678940" y="3574242"/>
            <a:ext cx="8569325" cy="2084705"/>
          </a:xfrm>
          <a:prstGeom prst="rect">
            <a:avLst/>
          </a:prstGeom>
        </p:spPr>
        <p:txBody>
          <a:bodyPr vert="horz" wrap="square" lIns="0" tIns="150495" rIns="0" bIns="0" rtlCol="0">
            <a:spAutoFit/>
          </a:bodyPr>
          <a:lstStyle/>
          <a:p>
            <a:pPr marL="12700" algn="just">
              <a:spcBef>
                <a:spcPts val="1185"/>
              </a:spcBef>
            </a:pPr>
            <a:r>
              <a:rPr spc="-15" dirty="0">
                <a:latin typeface="Times New Roman"/>
                <a:cs typeface="Times New Roman"/>
              </a:rPr>
              <a:t>друга</a:t>
            </a:r>
            <a:r>
              <a:rPr spc="265" dirty="0">
                <a:latin typeface="Times New Roman"/>
                <a:cs typeface="Times New Roman"/>
              </a:rPr>
              <a:t> </a:t>
            </a:r>
            <a:r>
              <a:rPr spc="-10" dirty="0">
                <a:latin typeface="Times New Roman"/>
                <a:cs typeface="Times New Roman"/>
              </a:rPr>
              <a:t>информацию,</a:t>
            </a:r>
            <a:r>
              <a:rPr spc="285" dirty="0">
                <a:latin typeface="Times New Roman"/>
                <a:cs typeface="Times New Roman"/>
              </a:rPr>
              <a:t> </a:t>
            </a:r>
            <a:r>
              <a:rPr spc="-20" dirty="0">
                <a:latin typeface="Times New Roman"/>
                <a:cs typeface="Times New Roman"/>
              </a:rPr>
              <a:t>которая</a:t>
            </a:r>
            <a:r>
              <a:rPr spc="265" dirty="0">
                <a:latin typeface="Times New Roman"/>
                <a:cs typeface="Times New Roman"/>
              </a:rPr>
              <a:t> </a:t>
            </a:r>
            <a:r>
              <a:rPr spc="-20" dirty="0">
                <a:latin typeface="Times New Roman"/>
                <a:cs typeface="Times New Roman"/>
              </a:rPr>
              <a:t>во</a:t>
            </a:r>
            <a:r>
              <a:rPr spc="285" dirty="0">
                <a:latin typeface="Times New Roman"/>
                <a:cs typeface="Times New Roman"/>
              </a:rPr>
              <a:t> </a:t>
            </a:r>
            <a:r>
              <a:rPr spc="-10" dirty="0">
                <a:latin typeface="Times New Roman"/>
                <a:cs typeface="Times New Roman"/>
              </a:rPr>
              <a:t>время</a:t>
            </a:r>
            <a:r>
              <a:rPr spc="290" dirty="0">
                <a:latin typeface="Times New Roman"/>
                <a:cs typeface="Times New Roman"/>
              </a:rPr>
              <a:t> </a:t>
            </a:r>
            <a:r>
              <a:rPr spc="-5" dirty="0">
                <a:latin typeface="Times New Roman"/>
                <a:cs typeface="Times New Roman"/>
              </a:rPr>
              <a:t>обычных</a:t>
            </a:r>
            <a:r>
              <a:rPr spc="265" dirty="0">
                <a:latin typeface="Times New Roman"/>
                <a:cs typeface="Times New Roman"/>
              </a:rPr>
              <a:t> </a:t>
            </a:r>
            <a:r>
              <a:rPr spc="-5" dirty="0">
                <a:latin typeface="Times New Roman"/>
                <a:cs typeface="Times New Roman"/>
              </a:rPr>
              <a:t>совещаний</a:t>
            </a:r>
            <a:r>
              <a:rPr spc="270" dirty="0">
                <a:latin typeface="Times New Roman"/>
                <a:cs typeface="Times New Roman"/>
              </a:rPr>
              <a:t> </a:t>
            </a:r>
            <a:r>
              <a:rPr spc="5" dirty="0">
                <a:latin typeface="Times New Roman"/>
                <a:cs typeface="Times New Roman"/>
              </a:rPr>
              <a:t>остается</a:t>
            </a:r>
            <a:r>
              <a:rPr spc="290" dirty="0">
                <a:latin typeface="Times New Roman"/>
                <a:cs typeface="Times New Roman"/>
              </a:rPr>
              <a:t> </a:t>
            </a:r>
            <a:r>
              <a:rPr spc="-5" dirty="0">
                <a:latin typeface="Times New Roman"/>
                <a:cs typeface="Times New Roman"/>
              </a:rPr>
              <a:t>не</a:t>
            </a:r>
            <a:r>
              <a:rPr spc="265" dirty="0">
                <a:latin typeface="Times New Roman"/>
                <a:cs typeface="Times New Roman"/>
              </a:rPr>
              <a:t> </a:t>
            </a:r>
            <a:r>
              <a:rPr spc="-5" dirty="0">
                <a:latin typeface="Times New Roman"/>
                <a:cs typeface="Times New Roman"/>
              </a:rPr>
              <a:t>услышанной.</a:t>
            </a:r>
            <a:endParaRPr>
              <a:latin typeface="Times New Roman"/>
              <a:cs typeface="Times New Roman"/>
            </a:endParaRPr>
          </a:p>
          <a:p>
            <a:pPr marL="12700" algn="just">
              <a:spcBef>
                <a:spcPts val="1085"/>
              </a:spcBef>
            </a:pPr>
            <a:r>
              <a:rPr spc="-5" dirty="0">
                <a:latin typeface="Times New Roman"/>
                <a:cs typeface="Times New Roman"/>
              </a:rPr>
              <a:t>Это </a:t>
            </a:r>
            <a:r>
              <a:rPr spc="-10" dirty="0">
                <a:latin typeface="Times New Roman"/>
                <a:cs typeface="Times New Roman"/>
              </a:rPr>
              <a:t>могут</a:t>
            </a:r>
            <a:r>
              <a:rPr spc="10" dirty="0">
                <a:latin typeface="Times New Roman"/>
                <a:cs typeface="Times New Roman"/>
              </a:rPr>
              <a:t> </a:t>
            </a:r>
            <a:r>
              <a:rPr spc="-5" dirty="0">
                <a:latin typeface="Times New Roman"/>
                <a:cs typeface="Times New Roman"/>
              </a:rPr>
              <a:t>быть</a:t>
            </a:r>
            <a:r>
              <a:rPr spc="20" dirty="0">
                <a:latin typeface="Times New Roman"/>
                <a:cs typeface="Times New Roman"/>
              </a:rPr>
              <a:t> </a:t>
            </a:r>
            <a:r>
              <a:rPr spc="-5" dirty="0">
                <a:latin typeface="Times New Roman"/>
                <a:cs typeface="Times New Roman"/>
              </a:rPr>
              <a:t>свежие</a:t>
            </a:r>
            <a:r>
              <a:rPr dirty="0">
                <a:latin typeface="Times New Roman"/>
                <a:cs typeface="Times New Roman"/>
              </a:rPr>
              <a:t> </a:t>
            </a:r>
            <a:r>
              <a:rPr spc="-10" dirty="0">
                <a:latin typeface="Times New Roman"/>
                <a:cs typeface="Times New Roman"/>
              </a:rPr>
              <a:t>идеи,</a:t>
            </a:r>
            <a:r>
              <a:rPr spc="10" dirty="0">
                <a:latin typeface="Times New Roman"/>
                <a:cs typeface="Times New Roman"/>
              </a:rPr>
              <a:t> </a:t>
            </a:r>
            <a:r>
              <a:rPr spc="-5" dirty="0">
                <a:latin typeface="Times New Roman"/>
                <a:cs typeface="Times New Roman"/>
              </a:rPr>
              <a:t>новый</a:t>
            </a:r>
            <a:r>
              <a:rPr spc="25" dirty="0">
                <a:latin typeface="Times New Roman"/>
                <a:cs typeface="Times New Roman"/>
              </a:rPr>
              <a:t> </a:t>
            </a:r>
            <a:r>
              <a:rPr spc="-20" dirty="0">
                <a:latin typeface="Times New Roman"/>
                <a:cs typeface="Times New Roman"/>
              </a:rPr>
              <a:t>взгляд</a:t>
            </a:r>
            <a:r>
              <a:rPr spc="-15" dirty="0">
                <a:latin typeface="Times New Roman"/>
                <a:cs typeface="Times New Roman"/>
              </a:rPr>
              <a:t> </a:t>
            </a:r>
            <a:r>
              <a:rPr spc="-5" dirty="0">
                <a:latin typeface="Times New Roman"/>
                <a:cs typeface="Times New Roman"/>
              </a:rPr>
              <a:t>на </a:t>
            </a:r>
            <a:r>
              <a:rPr spc="-35" dirty="0">
                <a:latin typeface="Times New Roman"/>
                <a:cs typeface="Times New Roman"/>
              </a:rPr>
              <a:t>проблему,</a:t>
            </a:r>
            <a:r>
              <a:rPr spc="65" dirty="0">
                <a:latin typeface="Times New Roman"/>
                <a:cs typeface="Times New Roman"/>
              </a:rPr>
              <a:t> </a:t>
            </a:r>
            <a:r>
              <a:rPr spc="-10" dirty="0">
                <a:latin typeface="Times New Roman"/>
                <a:cs typeface="Times New Roman"/>
              </a:rPr>
              <a:t>неожиданно</a:t>
            </a:r>
            <a:r>
              <a:rPr spc="20" dirty="0">
                <a:latin typeface="Times New Roman"/>
                <a:cs typeface="Times New Roman"/>
              </a:rPr>
              <a:t> </a:t>
            </a:r>
            <a:r>
              <a:rPr dirty="0">
                <a:latin typeface="Times New Roman"/>
                <a:cs typeface="Times New Roman"/>
              </a:rPr>
              <a:t>верное</a:t>
            </a:r>
            <a:r>
              <a:rPr spc="-20" dirty="0">
                <a:latin typeface="Times New Roman"/>
                <a:cs typeface="Times New Roman"/>
              </a:rPr>
              <a:t> </a:t>
            </a:r>
            <a:r>
              <a:rPr spc="-5" dirty="0">
                <a:latin typeface="Times New Roman"/>
                <a:cs typeface="Times New Roman"/>
              </a:rPr>
              <a:t>решение.</a:t>
            </a:r>
            <a:endParaRPr>
              <a:latin typeface="Times New Roman"/>
              <a:cs typeface="Times New Roman"/>
            </a:endParaRPr>
          </a:p>
          <a:p>
            <a:pPr marL="12700" marR="5080" indent="173355" algn="just">
              <a:lnSpc>
                <a:spcPct val="150100"/>
              </a:lnSpc>
            </a:pPr>
            <a:r>
              <a:rPr i="1" spc="-20" dirty="0">
                <a:latin typeface="Times New Roman"/>
                <a:cs typeface="Times New Roman"/>
              </a:rPr>
              <a:t>Метод </a:t>
            </a:r>
            <a:r>
              <a:rPr i="1" spc="-5" dirty="0">
                <a:latin typeface="Times New Roman"/>
                <a:cs typeface="Times New Roman"/>
              </a:rPr>
              <a:t>разработан </a:t>
            </a:r>
            <a:r>
              <a:rPr i="1" dirty="0">
                <a:latin typeface="Times New Roman"/>
                <a:cs typeface="Times New Roman"/>
              </a:rPr>
              <a:t>Андре Л. </a:t>
            </a:r>
            <a:r>
              <a:rPr i="1" spc="-25" dirty="0">
                <a:latin typeface="Times New Roman"/>
                <a:cs typeface="Times New Roman"/>
              </a:rPr>
              <a:t>Дельбеком </a:t>
            </a:r>
            <a:r>
              <a:rPr i="1" dirty="0">
                <a:latin typeface="Times New Roman"/>
                <a:cs typeface="Times New Roman"/>
              </a:rPr>
              <a:t>и Эндрю </a:t>
            </a:r>
            <a:r>
              <a:rPr i="1" spc="-5" dirty="0">
                <a:latin typeface="Times New Roman"/>
                <a:cs typeface="Times New Roman"/>
              </a:rPr>
              <a:t>Ван </a:t>
            </a:r>
            <a:r>
              <a:rPr i="1" spc="10" dirty="0">
                <a:latin typeface="Times New Roman"/>
                <a:cs typeface="Times New Roman"/>
              </a:rPr>
              <a:t>де </a:t>
            </a:r>
            <a:r>
              <a:rPr i="1" spc="-15" dirty="0">
                <a:latin typeface="Times New Roman"/>
                <a:cs typeface="Times New Roman"/>
              </a:rPr>
              <a:t>Веном на </a:t>
            </a:r>
            <a:r>
              <a:rPr i="1" dirty="0">
                <a:latin typeface="Times New Roman"/>
                <a:cs typeface="Times New Roman"/>
              </a:rPr>
              <a:t>основе </a:t>
            </a:r>
            <a:r>
              <a:rPr i="1" spc="-10" dirty="0">
                <a:latin typeface="Times New Roman"/>
                <a:cs typeface="Times New Roman"/>
              </a:rPr>
              <a:t>социально- </a:t>
            </a:r>
            <a:r>
              <a:rPr i="1" spc="-5" dirty="0">
                <a:latin typeface="Times New Roman"/>
                <a:cs typeface="Times New Roman"/>
              </a:rPr>
              <a:t> </a:t>
            </a:r>
            <a:r>
              <a:rPr i="1" spc="-10" dirty="0">
                <a:latin typeface="Times New Roman"/>
                <a:cs typeface="Times New Roman"/>
              </a:rPr>
              <a:t>психологических</a:t>
            </a:r>
            <a:r>
              <a:rPr i="1" spc="-5" dirty="0">
                <a:latin typeface="Times New Roman"/>
                <a:cs typeface="Times New Roman"/>
              </a:rPr>
              <a:t> исследований</a:t>
            </a:r>
            <a:r>
              <a:rPr i="1" dirty="0">
                <a:latin typeface="Times New Roman"/>
                <a:cs typeface="Times New Roman"/>
              </a:rPr>
              <a:t> </a:t>
            </a:r>
            <a:r>
              <a:rPr i="1" spc="-5" dirty="0">
                <a:latin typeface="Times New Roman"/>
                <a:cs typeface="Times New Roman"/>
              </a:rPr>
              <a:t>совещаний</a:t>
            </a:r>
            <a:r>
              <a:rPr i="1" dirty="0">
                <a:latin typeface="Times New Roman"/>
                <a:cs typeface="Times New Roman"/>
              </a:rPr>
              <a:t> </a:t>
            </a:r>
            <a:r>
              <a:rPr i="1" spc="-10" dirty="0">
                <a:latin typeface="Times New Roman"/>
                <a:cs typeface="Times New Roman"/>
              </a:rPr>
              <a:t>по</a:t>
            </a:r>
            <a:r>
              <a:rPr i="1" spc="-5" dirty="0">
                <a:latin typeface="Times New Roman"/>
                <a:cs typeface="Times New Roman"/>
              </a:rPr>
              <a:t> принятию</a:t>
            </a:r>
            <a:r>
              <a:rPr i="1" dirty="0">
                <a:latin typeface="Times New Roman"/>
                <a:cs typeface="Times New Roman"/>
              </a:rPr>
              <a:t> </a:t>
            </a:r>
            <a:r>
              <a:rPr i="1" spc="-5" dirty="0">
                <a:latin typeface="Times New Roman"/>
                <a:cs typeface="Times New Roman"/>
              </a:rPr>
              <a:t>решений</a:t>
            </a:r>
            <a:r>
              <a:rPr i="1" dirty="0">
                <a:latin typeface="Times New Roman"/>
                <a:cs typeface="Times New Roman"/>
              </a:rPr>
              <a:t> и</a:t>
            </a:r>
            <a:r>
              <a:rPr i="1" spc="5" dirty="0">
                <a:latin typeface="Times New Roman"/>
                <a:cs typeface="Times New Roman"/>
              </a:rPr>
              <a:t> </a:t>
            </a:r>
            <a:r>
              <a:rPr i="1" spc="-10" dirty="0">
                <a:latin typeface="Times New Roman"/>
                <a:cs typeface="Times New Roman"/>
              </a:rPr>
              <a:t>согласования </a:t>
            </a:r>
            <a:r>
              <a:rPr i="1" spc="-5" dirty="0">
                <a:latin typeface="Times New Roman"/>
                <a:cs typeface="Times New Roman"/>
              </a:rPr>
              <a:t> </a:t>
            </a:r>
            <a:r>
              <a:rPr i="1" dirty="0">
                <a:latin typeface="Times New Roman"/>
                <a:cs typeface="Times New Roman"/>
              </a:rPr>
              <a:t>групповых</a:t>
            </a:r>
            <a:r>
              <a:rPr i="1" spc="-45" dirty="0">
                <a:latin typeface="Times New Roman"/>
                <a:cs typeface="Times New Roman"/>
              </a:rPr>
              <a:t> </a:t>
            </a:r>
            <a:r>
              <a:rPr i="1" spc="-10" dirty="0">
                <a:latin typeface="Times New Roman"/>
                <a:cs typeface="Times New Roman"/>
              </a:rPr>
              <a:t>суждений.</a:t>
            </a:r>
            <a:endParaRPr>
              <a:latin typeface="Times New Roman"/>
              <a:cs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A5B7844C-5718-4A2F-8B1A-E3C7C7718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074459"/>
            <a:ext cx="8077200" cy="5410200"/>
          </a:xfrm>
          <a:prstGeom prst="rect">
            <a:avLst/>
          </a:prstGeom>
        </p:spPr>
      </p:pic>
    </p:spTree>
    <p:extLst>
      <p:ext uri="{BB962C8B-B14F-4D97-AF65-F5344CB8AC3E}">
        <p14:creationId xmlns:p14="http://schemas.microsoft.com/office/powerpoint/2010/main" val="4082706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04C72277-7889-4F5E-9339-FA01662DB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1" y="990601"/>
            <a:ext cx="8153400" cy="5029200"/>
          </a:xfrm>
          <a:prstGeom prst="rect">
            <a:avLst/>
          </a:prstGeom>
        </p:spPr>
      </p:pic>
    </p:spTree>
    <p:extLst>
      <p:ext uri="{BB962C8B-B14F-4D97-AF65-F5344CB8AC3E}">
        <p14:creationId xmlns:p14="http://schemas.microsoft.com/office/powerpoint/2010/main" val="300351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E07B780-55A4-4533-B2EB-99D95541C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488" y="992728"/>
            <a:ext cx="8903332" cy="5636673"/>
          </a:xfrm>
          <a:prstGeom prst="rect">
            <a:avLst/>
          </a:prstGeom>
        </p:spPr>
      </p:pic>
    </p:spTree>
    <p:extLst>
      <p:ext uri="{BB962C8B-B14F-4D97-AF65-F5344CB8AC3E}">
        <p14:creationId xmlns:p14="http://schemas.microsoft.com/office/powerpoint/2010/main" val="2167688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50359EC6-FBD2-4FF5-8724-AA7B2FFEE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885" y="1085724"/>
            <a:ext cx="8827896" cy="5619877"/>
          </a:xfrm>
          <a:prstGeom prst="rect">
            <a:avLst/>
          </a:prstGeom>
        </p:spPr>
      </p:pic>
    </p:spTree>
    <p:extLst>
      <p:ext uri="{BB962C8B-B14F-4D97-AF65-F5344CB8AC3E}">
        <p14:creationId xmlns:p14="http://schemas.microsoft.com/office/powerpoint/2010/main" val="15098742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60BD8B33-1E4C-43C4-9C03-2031CA534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1" y="1428750"/>
            <a:ext cx="7924799" cy="4819650"/>
          </a:xfrm>
          <a:prstGeom prst="rect">
            <a:avLst/>
          </a:prstGeom>
        </p:spPr>
      </p:pic>
    </p:spTree>
    <p:extLst>
      <p:ext uri="{BB962C8B-B14F-4D97-AF65-F5344CB8AC3E}">
        <p14:creationId xmlns:p14="http://schemas.microsoft.com/office/powerpoint/2010/main" val="774144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D02D185F-384A-4B57-A5F9-7C1F84496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76194"/>
            <a:ext cx="9144000" cy="5072206"/>
          </a:xfrm>
          <a:prstGeom prst="rect">
            <a:avLst/>
          </a:prstGeom>
        </p:spPr>
      </p:pic>
    </p:spTree>
    <p:extLst>
      <p:ext uri="{BB962C8B-B14F-4D97-AF65-F5344CB8AC3E}">
        <p14:creationId xmlns:p14="http://schemas.microsoft.com/office/powerpoint/2010/main" val="304255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241B4F4-193E-41AC-9977-24D93FBC7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685800"/>
            <a:ext cx="8305800" cy="4819650"/>
          </a:xfrm>
          <a:prstGeom prst="rect">
            <a:avLst/>
          </a:prstGeom>
        </p:spPr>
      </p:pic>
    </p:spTree>
    <p:extLst>
      <p:ext uri="{BB962C8B-B14F-4D97-AF65-F5344CB8AC3E}">
        <p14:creationId xmlns:p14="http://schemas.microsoft.com/office/powerpoint/2010/main" val="1499028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809E122-8E79-4D1E-BB99-EA5E7D18C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912" y="1033462"/>
            <a:ext cx="9020175" cy="4791075"/>
          </a:xfrm>
          <a:prstGeom prst="rect">
            <a:avLst/>
          </a:prstGeom>
        </p:spPr>
      </p:pic>
    </p:spTree>
    <p:extLst>
      <p:ext uri="{BB962C8B-B14F-4D97-AF65-F5344CB8AC3E}">
        <p14:creationId xmlns:p14="http://schemas.microsoft.com/office/powerpoint/2010/main" val="1795611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96FB438-5E47-44C6-889D-DE60B16DF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435" y="228600"/>
            <a:ext cx="7835129" cy="6629400"/>
          </a:xfrm>
          <a:prstGeom prst="rect">
            <a:avLst/>
          </a:prstGeom>
        </p:spPr>
      </p:pic>
    </p:spTree>
    <p:extLst>
      <p:ext uri="{BB962C8B-B14F-4D97-AF65-F5344CB8AC3E}">
        <p14:creationId xmlns:p14="http://schemas.microsoft.com/office/powerpoint/2010/main" val="3336790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TotalTime>
  <Words>1107</Words>
  <Application>Microsoft Office PowerPoint</Application>
  <PresentationFormat>Широкоэкранный</PresentationFormat>
  <Paragraphs>161</Paragraphs>
  <Slides>66</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66</vt:i4>
      </vt:variant>
    </vt:vector>
  </HeadingPairs>
  <TitlesOfParts>
    <vt:vector size="71" baseType="lpstr">
      <vt:lpstr>Arial</vt:lpstr>
      <vt:lpstr>Calibri</vt:lpstr>
      <vt:lpstr>Calibri Light</vt:lpstr>
      <vt:lpstr>Times New Roman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Графическое изображение модели системы  в виде «черного» ящика:</vt:lpstr>
      <vt:lpstr>Системный подход – основа методологии системного анализа.</vt:lpstr>
      <vt:lpstr>Системный подход — это подход, при котором любая система  (объект) рассматривается как совокупность взаимосвязанных  элементов (компонентов), имеющая выход (цель), вход (ресурсы),  связь с внешней средой, обратную связь.</vt:lpstr>
      <vt:lpstr>5. системно-ресурсного, заключающегося в тщательном выявлении ресурсов,  требующихся для функционирования системы, для решения системой той или  иной проблемы;</vt:lpstr>
      <vt:lpstr>Пример многоуровневого онтологического моделирования</vt:lpstr>
      <vt:lpstr>Презентация PowerPoint</vt:lpstr>
      <vt:lpstr>Презентация PowerPoint</vt:lpstr>
      <vt:lpstr>Морфологические методы Основная идея морфологического подхода – систематически находить все  возможные варианты решения проблемы путем комбинирования  выделенных элементов или их признаков.  Метод разработан швейцарским астрономом Фрицем Цвикки. Благодаря этому методу он смог за короткое время получить значительное количество оригинальных технических решений в ракетостроении. сновные этапы применения метода.  1. Выясняется цель задачи — поиск вариантов функциональных схем, либо принципов действия, либо структурных схем, либо конструктивных разновидностей разрабатываемой системы. Возможно исследование одновременно по нескольким признакам. 2. Выделяют узловые точки (оси, отдельные части задачи), которые характеризуют разрабатываемую систему с позиции ранее сформулированной цели. Это могут быть частные функции подсистем, принципы их работы, их форма, расположение, характеристики и свойства (состояние вещества и энергии, вид совершаемого движения, физические, химические, биологические, психологические, потребительские свойства и т. д</vt:lpstr>
      <vt:lpstr>3. Для каждой узловой точки предлагаются варианты решений: либо исходя из личного опыта (зависит от эрудиции), либо беря их из справочников и банков (баз) данных (то есть на каждую ось нанизываются возможные решения, по аналогии со счетами). Варианты должны охватывать всю область возможных решений для данной узловой точки. Но чтобы задача была обозримой, рекомендуется сначала выделять укрупненно-обобщенные группы вариантов, которые при необходимости впоследствии конкретизируются.  Варианты могут быть не только реальные, но и фантастические.  4. Проводят полный перебор всех вариантов решений (каждый раз берут по одному варианту для каждой оси) с проверкой комбинаций на соответствие условиям задачи, на несовместимость отдельных вариантов в предлагаемой их общей группе, на реализуемость и иные условия. При необходимости для выбранных решений можно повторить морфологический анализ, конкретизируя узлы (оси) и варианты. Морфологический анализ удобнее и нагляднее проводить с применением морфологических таблиц (ящиков). </vt:lpstr>
      <vt:lpstr>Презентация PowerPoint</vt:lpstr>
      <vt:lpstr>Презентация PowerPoint</vt:lpstr>
      <vt:lpstr>Презентация PowerPoint</vt:lpstr>
      <vt:lpstr>Презентация PowerPoint</vt:lpstr>
      <vt:lpstr>Метод мозгового штурма - метод психологической активизации, при котором</vt:lpstr>
      <vt:lpstr>Метод номинальных групп (МНГ) – один из способов коллективного принятия  решений. По форме МНГ – это тщательно спланированный структурированный  групповой процесс. Данный метод полезен в тех случаях, когда необходимо выявить и сопоставить  индивидуальные суждения, с тем чтобы получить решения, к которым один человек  прийти не может. Кроме того, во время работы МНГ участники получают друг от</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Анализ и концептуальное моделирование систем</dc:title>
  <dc:creator>jvk05@mail.ru</dc:creator>
  <cp:lastModifiedBy>User</cp:lastModifiedBy>
  <cp:revision>16</cp:revision>
  <dcterms:created xsi:type="dcterms:W3CDTF">2022-02-24T15:25:35Z</dcterms:created>
  <dcterms:modified xsi:type="dcterms:W3CDTF">2023-02-24T16:28:59Z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2021-02-25T00:00:00Z</vt:filetime>
  </property>
  <property fmtid="{D5CDD505-2E9C-101B-9397-08002B2CF9AE}" pid="3" name="Creator">
    <vt:lpwstr>ABBYY FineReader 14</vt:lpwstr>
  </property>
  <property fmtid="{D5CDD505-2E9C-101B-9397-08002B2CF9AE}" pid="4" name="LastSaved">
    <vt:filetime>2022-02-24T00:00:00Z</vt:filetime>
  </property>
</Properties>
</file>